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</p:sldMasterIdLst>
  <p:notesMasterIdLst>
    <p:notesMasterId r:id="rId17"/>
  </p:notesMasterIdLst>
  <p:handoutMasterIdLst>
    <p:handoutMasterId r:id="rId18"/>
  </p:handoutMasterIdLst>
  <p:sldIdLst>
    <p:sldId id="291" r:id="rId5"/>
    <p:sldId id="295" r:id="rId6"/>
    <p:sldId id="293" r:id="rId7"/>
    <p:sldId id="504" r:id="rId8"/>
    <p:sldId id="294" r:id="rId9"/>
    <p:sldId id="292" r:id="rId10"/>
    <p:sldId id="497" r:id="rId11"/>
    <p:sldId id="498" r:id="rId12"/>
    <p:sldId id="495" r:id="rId13"/>
    <p:sldId id="298" r:id="rId14"/>
    <p:sldId id="499" r:id="rId15"/>
    <p:sldId id="297" r:id="rId16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Abschnitt ohne Titel" id="{D835C76F-0C34-4C39-A4EE-837FBCAD448E}">
          <p14:sldIdLst>
            <p14:sldId id="291"/>
            <p14:sldId id="295"/>
            <p14:sldId id="293"/>
            <p14:sldId id="504"/>
            <p14:sldId id="294"/>
            <p14:sldId id="292"/>
            <p14:sldId id="497"/>
            <p14:sldId id="498"/>
            <p14:sldId id="495"/>
            <p14:sldId id="298"/>
            <p14:sldId id="499"/>
            <p14:sldId id="297"/>
          </p14:sldIdLst>
        </p14:section>
      </p14:sectionLst>
    </p:ext>
    <p:ext uri="{EFAFB233-063F-42B5-8137-9DF3F51BA10A}">
      <p15:sldGuideLst xmlns:p15="http://schemas.microsoft.com/office/powerpoint/2012/main">
        <p15:guide id="1" orient="horz">
          <p15:clr>
            <a:srgbClr val="A4A3A4"/>
          </p15:clr>
        </p15:guide>
        <p15:guide id="2" pos="575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6DC41E26-5E6A-14C6-25E2-59F56DD9B899}" name="Sarah Dujoncquoy | Swiss Climate AG" initials="SD|SCA" userId="S::sarah.dujoncquoy@swissclimate.ch::2de627e5-28c9-42d3-bd50-f48fdd436d33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719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9" autoAdjust="0"/>
    <p:restoredTop sz="86966" autoAdjust="0"/>
  </p:normalViewPr>
  <p:slideViewPr>
    <p:cSldViewPr>
      <p:cViewPr varScale="1">
        <p:scale>
          <a:sx n="119" d="100"/>
          <a:sy n="119" d="100"/>
        </p:scale>
        <p:origin x="2061" y="62"/>
      </p:cViewPr>
      <p:guideLst>
        <p:guide orient="horz"/>
        <p:guide pos="575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3786" y="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8/10/relationships/authors" Target="author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iklaus Brunner | Swiss Climate AG" userId="3e1774a7-d5ba-4ecc-8bbe-3882a4e3a130" providerId="ADAL" clId="{E29FBFFE-8B3E-47A6-A98D-5AA693C33CAB}"/>
    <pc:docChg chg="delSld modSection">
      <pc:chgData name="Niklaus Brunner | Swiss Climate AG" userId="3e1774a7-d5ba-4ecc-8bbe-3882a4e3a130" providerId="ADAL" clId="{E29FBFFE-8B3E-47A6-A98D-5AA693C33CAB}" dt="2022-10-11T15:24:59.921" v="1" actId="47"/>
      <pc:docMkLst>
        <pc:docMk/>
      </pc:docMkLst>
      <pc:sldChg chg="del">
        <pc:chgData name="Niklaus Brunner | Swiss Climate AG" userId="3e1774a7-d5ba-4ecc-8bbe-3882a4e3a130" providerId="ADAL" clId="{E29FBFFE-8B3E-47A6-A98D-5AA693C33CAB}" dt="2022-10-11T15:24:54.841" v="0" actId="47"/>
        <pc:sldMkLst>
          <pc:docMk/>
          <pc:sldMk cId="2134491384" sldId="256"/>
        </pc:sldMkLst>
      </pc:sldChg>
      <pc:sldChg chg="del">
        <pc:chgData name="Niklaus Brunner | Swiss Climate AG" userId="3e1774a7-d5ba-4ecc-8bbe-3882a4e3a130" providerId="ADAL" clId="{E29FBFFE-8B3E-47A6-A98D-5AA693C33CAB}" dt="2022-10-11T15:24:54.841" v="0" actId="47"/>
        <pc:sldMkLst>
          <pc:docMk/>
          <pc:sldMk cId="2104389328" sldId="259"/>
        </pc:sldMkLst>
      </pc:sldChg>
      <pc:sldChg chg="del">
        <pc:chgData name="Niklaus Brunner | Swiss Climate AG" userId="3e1774a7-d5ba-4ecc-8bbe-3882a4e3a130" providerId="ADAL" clId="{E29FBFFE-8B3E-47A6-A98D-5AA693C33CAB}" dt="2022-10-11T15:24:54.841" v="0" actId="47"/>
        <pc:sldMkLst>
          <pc:docMk/>
          <pc:sldMk cId="1746150742" sldId="274"/>
        </pc:sldMkLst>
      </pc:sldChg>
      <pc:sldChg chg="del">
        <pc:chgData name="Niklaus Brunner | Swiss Climate AG" userId="3e1774a7-d5ba-4ecc-8bbe-3882a4e3a130" providerId="ADAL" clId="{E29FBFFE-8B3E-47A6-A98D-5AA693C33CAB}" dt="2022-10-11T15:24:54.841" v="0" actId="47"/>
        <pc:sldMkLst>
          <pc:docMk/>
          <pc:sldMk cId="437332117" sldId="275"/>
        </pc:sldMkLst>
      </pc:sldChg>
      <pc:sldChg chg="del">
        <pc:chgData name="Niklaus Brunner | Swiss Climate AG" userId="3e1774a7-d5ba-4ecc-8bbe-3882a4e3a130" providerId="ADAL" clId="{E29FBFFE-8B3E-47A6-A98D-5AA693C33CAB}" dt="2022-10-11T15:24:54.841" v="0" actId="47"/>
        <pc:sldMkLst>
          <pc:docMk/>
          <pc:sldMk cId="594807315" sldId="281"/>
        </pc:sldMkLst>
      </pc:sldChg>
      <pc:sldChg chg="del">
        <pc:chgData name="Niklaus Brunner | Swiss Climate AG" userId="3e1774a7-d5ba-4ecc-8bbe-3882a4e3a130" providerId="ADAL" clId="{E29FBFFE-8B3E-47A6-A98D-5AA693C33CAB}" dt="2022-10-11T15:24:54.841" v="0" actId="47"/>
        <pc:sldMkLst>
          <pc:docMk/>
          <pc:sldMk cId="1585386260" sldId="285"/>
        </pc:sldMkLst>
      </pc:sldChg>
      <pc:sldChg chg="del">
        <pc:chgData name="Niklaus Brunner | Swiss Climate AG" userId="3e1774a7-d5ba-4ecc-8bbe-3882a4e3a130" providerId="ADAL" clId="{E29FBFFE-8B3E-47A6-A98D-5AA693C33CAB}" dt="2022-10-11T15:24:54.841" v="0" actId="47"/>
        <pc:sldMkLst>
          <pc:docMk/>
          <pc:sldMk cId="2981492218" sldId="287"/>
        </pc:sldMkLst>
      </pc:sldChg>
      <pc:sldChg chg="del">
        <pc:chgData name="Niklaus Brunner | Swiss Climate AG" userId="3e1774a7-d5ba-4ecc-8bbe-3882a4e3a130" providerId="ADAL" clId="{E29FBFFE-8B3E-47A6-A98D-5AA693C33CAB}" dt="2022-10-11T15:24:54.841" v="0" actId="47"/>
        <pc:sldMkLst>
          <pc:docMk/>
          <pc:sldMk cId="2352950002" sldId="288"/>
        </pc:sldMkLst>
      </pc:sldChg>
      <pc:sldChg chg="del">
        <pc:chgData name="Niklaus Brunner | Swiss Climate AG" userId="3e1774a7-d5ba-4ecc-8bbe-3882a4e3a130" providerId="ADAL" clId="{E29FBFFE-8B3E-47A6-A98D-5AA693C33CAB}" dt="2022-10-11T15:24:59.921" v="1" actId="47"/>
        <pc:sldMkLst>
          <pc:docMk/>
          <pc:sldMk cId="3637420615" sldId="290"/>
        </pc:sldMkLst>
      </pc:sldChg>
      <pc:sldChg chg="del">
        <pc:chgData name="Niklaus Brunner | Swiss Climate AG" userId="3e1774a7-d5ba-4ecc-8bbe-3882a4e3a130" providerId="ADAL" clId="{E29FBFFE-8B3E-47A6-A98D-5AA693C33CAB}" dt="2022-10-11T15:24:59.921" v="1" actId="47"/>
        <pc:sldMkLst>
          <pc:docMk/>
          <pc:sldMk cId="2300009683" sldId="501"/>
        </pc:sldMkLst>
      </pc:sldChg>
      <pc:sldChg chg="del">
        <pc:chgData name="Niklaus Brunner | Swiss Climate AG" userId="3e1774a7-d5ba-4ecc-8bbe-3882a4e3a130" providerId="ADAL" clId="{E29FBFFE-8B3E-47A6-A98D-5AA693C33CAB}" dt="2022-10-11T15:24:59.921" v="1" actId="47"/>
        <pc:sldMkLst>
          <pc:docMk/>
          <pc:sldMk cId="4237424745" sldId="502"/>
        </pc:sldMkLst>
      </pc:sldChg>
      <pc:sldChg chg="del">
        <pc:chgData name="Niklaus Brunner | Swiss Climate AG" userId="3e1774a7-d5ba-4ecc-8bbe-3882a4e3a130" providerId="ADAL" clId="{E29FBFFE-8B3E-47A6-A98D-5AA693C33CAB}" dt="2022-10-11T15:24:59.921" v="1" actId="47"/>
        <pc:sldMkLst>
          <pc:docMk/>
          <pc:sldMk cId="2768928496" sldId="503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de-CH" sz="1000" b="1" dirty="0"/>
              <a:t>RW Oberwallis AG</a:t>
            </a: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1916832" y="868680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algn="ctr"/>
            <a:fld id="{B77536A8-4BC4-4723-B81B-055E5F717E77}" type="slidenum">
              <a:rPr lang="de-CH" sz="800" smtClean="0"/>
              <a:pPr algn="ctr"/>
              <a:t>‹Nr.›</a:t>
            </a:fld>
            <a:endParaRPr lang="de-CH" sz="800"/>
          </a:p>
        </p:txBody>
      </p:sp>
      <p:sp>
        <p:nvSpPr>
          <p:cNvPr id="4" name="Datumsplatzhalter 3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470F02-6B4D-47DF-B85A-5660BC6246FA}" type="datetimeFigureOut">
              <a:rPr lang="de-CH" sz="800" smtClean="0"/>
              <a:t>11.10.2022</a:t>
            </a:fld>
            <a:endParaRPr lang="de-CH" sz="800"/>
          </a:p>
        </p:txBody>
      </p:sp>
    </p:spTree>
    <p:extLst>
      <p:ext uri="{BB962C8B-B14F-4D97-AF65-F5344CB8AC3E}">
        <p14:creationId xmlns:p14="http://schemas.microsoft.com/office/powerpoint/2010/main" val="32850957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000" b="1"/>
            </a:lvl1pPr>
          </a:lstStyle>
          <a:p>
            <a:r>
              <a:rPr lang="de-CH"/>
              <a:t>RW Oberwallis AG</a:t>
            </a:r>
            <a:endParaRPr lang="de-CH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800"/>
            </a:lvl1pPr>
          </a:lstStyle>
          <a:p>
            <a:fld id="{B17671B7-95B2-4F9F-A3BC-B75D2C827E2E}" type="datetimeFigureOut">
              <a:rPr lang="de-CH" smtClean="0"/>
              <a:pPr/>
              <a:t>11.10.2022</a:t>
            </a:fld>
            <a:endParaRPr lang="de-CH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CH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dirty="0"/>
              <a:t>Textmasterformat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2060848" y="868680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800"/>
            </a:lvl1pPr>
          </a:lstStyle>
          <a:p>
            <a:fld id="{A11F62C3-21BD-46F1-B2BF-1C8965E45DA3}" type="slidenum">
              <a:rPr lang="de-CH" smtClean="0"/>
              <a:pPr/>
              <a:t>‹Nr.›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40818459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1F62C3-21BD-46F1-B2BF-1C8965E45DA3}" type="slidenum">
              <a:rPr lang="de-CH" smtClean="0"/>
              <a:pPr/>
              <a:t>2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42825908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Elektromobilität wird immer beliebter</a:t>
            </a:r>
          </a:p>
          <a:p>
            <a:endParaRPr lang="de-DE" dirty="0"/>
          </a:p>
          <a:p>
            <a:endParaRPr lang="de-CH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1F62C3-21BD-46F1-B2BF-1C8965E45DA3}" type="slidenum">
              <a:rPr lang="de-CH" smtClean="0"/>
              <a:pPr/>
              <a:t>3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9554381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Elektromobilität wird immer beliebter</a:t>
            </a:r>
          </a:p>
          <a:p>
            <a:endParaRPr lang="de-DE" dirty="0"/>
          </a:p>
          <a:p>
            <a:endParaRPr lang="de-CH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1F62C3-21BD-46F1-B2BF-1C8965E45DA3}" type="slidenum">
              <a:rPr lang="de-CH" smtClean="0"/>
              <a:pPr/>
              <a:t>4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42914562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1F62C3-21BD-46F1-B2BF-1C8965E45DA3}" type="slidenum">
              <a:rPr lang="de-CH" smtClean="0"/>
              <a:pPr/>
              <a:t>5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2474024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Wichtig, den ganzen Lebenszyklus des Autos zu betrachten!!</a:t>
            </a:r>
            <a:endParaRPr lang="de-CH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1F62C3-21BD-46F1-B2BF-1C8965E45DA3}" type="slidenum">
              <a:rPr lang="de-CH" smtClean="0"/>
              <a:pPr/>
              <a:t>8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5034929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600"/>
              </a:spcAft>
            </a:pPr>
            <a:r>
              <a:rPr lang="de-CH" sz="1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Mythos: wir werden die Energiewende nie schaffen, wenn wir alles auf E-Autos umrüsten und nur noch mehr Strom brauchen (wo soll all der Strom herkommen?!)</a:t>
            </a:r>
            <a:endParaRPr lang="de-CH" sz="10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Arial" panose="020B0604020202020204" pitchFamily="34" charset="0"/>
              <a:buChar char="-"/>
            </a:pPr>
            <a:r>
              <a:rPr lang="de-CH" sz="1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Stromverbrauch wird gemäss Energieperspektiven 2050 tatsächlich ansteigen (11% im Vgl. zu 2019, Energieperspektiven S. 39-40), weil Strom zum zentralen Energieträger wird; sowohl für Mobilität (E-Fahrzeuge) als auch für Wärmeversorgung mit Wärmepumpen. Der Zuwachs kommt v.a. durch den Ausbau der Elektromobilität zu Stande (in der Endenergiebetrachtung ist das aber weniger Energie, weil E-Fahrzeuge im Vgl. zu Verbrennungsmotoren deutlich effizienter sind). Bei der Wärmeversorgung steigt der Stromverbrauch nur gering an, weil Elektrodirektheizungen und E-Boiler ersetzt werden mit WP, die nur noch 1/3-1/4 Strom benötigen. Stromreduktionen sind auch bei Beleuchtung, Anlagen und Prozesse zu erwarten.</a:t>
            </a:r>
          </a:p>
          <a:p>
            <a:pPr marL="342900" lvl="0" indent="-342900">
              <a:lnSpc>
                <a:spcPct val="115000"/>
              </a:lnSpc>
              <a:buFont typeface="Arial" panose="020B0604020202020204" pitchFamily="34" charset="0"/>
              <a:buChar char="-"/>
            </a:pPr>
            <a:r>
              <a:rPr lang="de-CH" sz="1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Insgesamt wird mit einer deutlichen Reduktion des Endenergieverbrauchs gerechnet (von 780 PJ im Jahr 2000 auf 520 PJ bis 2050. Energieperspektiven Kurzbericht S. 35): bspw. weil WP 2/3 - ¾ der Energie aus der Umgebung beziehen, im Vgl. zu E-Heizungen oder Erdöl, wo 100% Energie benötigt wird. Dazu kommen v.a. Effizienzsteigerungen im Verkehrssektor (durch Ersatz Verbrennungsmotoren mit viel effizienteren E-Motoren; somit insgesamt 40% weniger Endenergieverbrauch im Verkehrssektor) und die Effizienzsteigerungen bei Gebäuden, Prozessen, Anlagen und Geräten</a:t>
            </a:r>
          </a:p>
          <a:p>
            <a:pPr marL="342900" lvl="0" indent="-342900">
              <a:lnSpc>
                <a:spcPct val="115000"/>
              </a:lnSpc>
              <a:buFont typeface="Arial" panose="020B0604020202020204" pitchFamily="34" charset="0"/>
              <a:buChar char="-"/>
            </a:pPr>
            <a:r>
              <a:rPr lang="de-CH" sz="1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Der Mehrbedarf an Strom fordert einen raschen Ausbau der erneuerbaren Energien (+18% 2019-2050) (Wasserkraft +10% im </a:t>
            </a:r>
            <a:r>
              <a:rPr lang="de-CH" sz="1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Vgl</a:t>
            </a:r>
            <a:r>
              <a:rPr lang="de-CH" sz="1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zu 2019, daneben neue erneuerbare von heute 4 TWh auf 39 TWh (also fast mal 10), hier v.a. PV ! (Wind auf Grund Akzeptanz und Verzögerung bei Bewilligungen erst nach 2035)). </a:t>
            </a:r>
          </a:p>
          <a:p>
            <a:pPr marL="342900" lvl="0" indent="-342900">
              <a:lnSpc>
                <a:spcPct val="115000"/>
              </a:lnSpc>
              <a:buFont typeface="Arial" panose="020B0604020202020204" pitchFamily="34" charset="0"/>
              <a:buChar char="-"/>
            </a:pPr>
            <a:r>
              <a:rPr lang="de-CH" sz="1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Der umfassende Ausbau erneuerbarer Stromerzeugung </a:t>
            </a:r>
          </a:p>
          <a:p>
            <a:pPr marL="742950" lvl="1" indent="-285750">
              <a:lnSpc>
                <a:spcPct val="115000"/>
              </a:lnSpc>
              <a:buFont typeface="Courier New" panose="02070309020205020404" pitchFamily="49" charset="0"/>
              <a:buChar char="o"/>
            </a:pPr>
            <a:r>
              <a:rPr lang="de-CH" sz="1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muss rasch erfolgen </a:t>
            </a:r>
          </a:p>
          <a:p>
            <a:pPr marL="742950" lvl="1" indent="-285750">
              <a:lnSpc>
                <a:spcPct val="115000"/>
              </a:lnSpc>
              <a:buFont typeface="Courier New" panose="02070309020205020404" pitchFamily="49" charset="0"/>
              <a:buChar char="o"/>
            </a:pPr>
            <a:r>
              <a:rPr lang="de-CH" sz="1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erfordert eine hohe Flexibilität in der Stromerzeugung (z.B.  durch Nutzung Batteriespeicherkapazität von E-Autos, Nutzung von Batteriespeichern bei PV-Anlagen (hier kommen Kosten stark runter, so dass längerfristig 70% der PV-Anlagen mit Batteriespeichern kombiniert sein werden), Pumpspeicherkraftwerke)</a:t>
            </a:r>
          </a:p>
          <a:p>
            <a:pPr marL="742950" lvl="1" indent="-285750">
              <a:lnSpc>
                <a:spcPct val="115000"/>
              </a:lnSpc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de-CH" sz="1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sowie eine gute internationale Anbindung des Stromsystems der Schweiz (da Ausland noch viel Windstromanlagen hat, die unser Energiesystem gut ergänzen) (Energieperspektiven S. 4)</a:t>
            </a:r>
          </a:p>
          <a:p>
            <a:endParaRPr lang="de-CH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4AB25B-1443-418A-AAD9-E03746CD71E9}" type="slidenum">
              <a:rPr lang="de-CH" smtClean="0"/>
              <a:t>9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9274579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Liegt an Veranstaltung auf</a:t>
            </a:r>
            <a:endParaRPr lang="de-CH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1F62C3-21BD-46F1-B2BF-1C8965E45DA3}" type="slidenum">
              <a:rPr lang="de-CH" smtClean="0"/>
              <a:pPr/>
              <a:t>10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21620101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Liegt an Veranstaltung auf</a:t>
            </a:r>
            <a:endParaRPr lang="de-CH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1F62C3-21BD-46F1-B2BF-1C8965E45DA3}" type="slidenum">
              <a:rPr lang="de-CH" smtClean="0"/>
              <a:pPr/>
              <a:t>12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4920594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png"/><Relationship Id="rId4" Type="http://schemas.openxmlformats.org/officeDocument/2006/relationships/image" Target="../media/image4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fik 10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541" t="2" r="-9" b="14667"/>
          <a:stretch/>
        </p:blipFill>
        <p:spPr>
          <a:xfrm>
            <a:off x="0" y="2276872"/>
            <a:ext cx="4212000" cy="4590000"/>
          </a:xfrm>
          <a:prstGeom prst="rect">
            <a:avLst/>
          </a:prstGeom>
        </p:spPr>
      </p:pic>
      <p:sp>
        <p:nvSpPr>
          <p:cNvPr id="6" name="Rechteck 5"/>
          <p:cNvSpPr/>
          <p:nvPr userDrawn="1"/>
        </p:nvSpPr>
        <p:spPr>
          <a:xfrm>
            <a:off x="107504" y="1628800"/>
            <a:ext cx="8856984" cy="288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dirty="0"/>
          </a:p>
        </p:txBody>
      </p:sp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2915816" y="2130426"/>
            <a:ext cx="5832897" cy="1470025"/>
          </a:xfrm>
          <a:prstGeom prst="rect">
            <a:avLst/>
          </a:prstGeom>
        </p:spPr>
        <p:txBody>
          <a:bodyPr/>
          <a:lstStyle>
            <a:lvl1pPr>
              <a:lnSpc>
                <a:spcPct val="114000"/>
              </a:lnSpc>
              <a:spcBef>
                <a:spcPts val="0"/>
              </a:spcBef>
              <a:spcAft>
                <a:spcPts val="600"/>
              </a:spcAft>
              <a:defRPr sz="4000">
                <a:solidFill>
                  <a:srgbClr val="A71930"/>
                </a:solidFill>
              </a:defRPr>
            </a:lvl1pPr>
          </a:lstStyle>
          <a:p>
            <a:r>
              <a:rPr lang="de-DE" dirty="0"/>
              <a:t>Titel</a:t>
            </a:r>
            <a:br>
              <a:rPr lang="de-DE" dirty="0"/>
            </a:br>
            <a:r>
              <a:rPr lang="de-DE" dirty="0"/>
              <a:t>Untertitel</a:t>
            </a:r>
            <a:endParaRPr lang="de-CH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 hasCustomPrompt="1"/>
          </p:nvPr>
        </p:nvSpPr>
        <p:spPr>
          <a:xfrm>
            <a:off x="2915816" y="5373216"/>
            <a:ext cx="5832648" cy="576064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80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dirty="0"/>
              <a:t>Vorname Name, Position</a:t>
            </a:r>
          </a:p>
        </p:txBody>
      </p:sp>
      <p:cxnSp>
        <p:nvCxnSpPr>
          <p:cNvPr id="7" name="Gerade Verbindung 6"/>
          <p:cNvCxnSpPr>
            <a:endCxn id="2" idx="3"/>
          </p:cNvCxnSpPr>
          <p:nvPr userDrawn="1"/>
        </p:nvCxnSpPr>
        <p:spPr>
          <a:xfrm>
            <a:off x="2915816" y="2852936"/>
            <a:ext cx="5832897" cy="0"/>
          </a:xfrm>
          <a:prstGeom prst="line">
            <a:avLst/>
          </a:prstGeom>
          <a:ln w="28575">
            <a:solidFill>
              <a:srgbClr val="A7193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platzhalter 9"/>
          <p:cNvSpPr>
            <a:spLocks noGrp="1"/>
          </p:cNvSpPr>
          <p:nvPr>
            <p:ph type="body" sz="quarter" idx="10" hasCustomPrompt="1"/>
          </p:nvPr>
        </p:nvSpPr>
        <p:spPr>
          <a:xfrm>
            <a:off x="2915816" y="5949950"/>
            <a:ext cx="5832648" cy="574675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40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Ort, Datum</a:t>
            </a:r>
            <a:endParaRPr lang="de-CH" dirty="0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F1566EB-9BA9-480A-A319-702388F6597C}" type="slidenum">
              <a:rPr lang="de-CH" smtClean="0"/>
              <a:t>‹Nr.›</a:t>
            </a:fld>
            <a:endParaRPr lang="de-CH"/>
          </a:p>
        </p:txBody>
      </p:sp>
      <p:pic>
        <p:nvPicPr>
          <p:cNvPr id="12" name="Grafik 11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1337" y="44624"/>
            <a:ext cx="4753314" cy="1080120"/>
          </a:xfrm>
          <a:prstGeom prst="rect">
            <a:avLst/>
          </a:prstGeom>
        </p:spPr>
      </p:pic>
      <p:pic>
        <p:nvPicPr>
          <p:cNvPr id="13" name="Grafik 12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5" y="6165304"/>
            <a:ext cx="1872208" cy="578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1252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The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 hasCustomPrompt="1"/>
          </p:nvPr>
        </p:nvSpPr>
        <p:spPr>
          <a:xfrm>
            <a:off x="755576" y="1052736"/>
            <a:ext cx="7992888" cy="6389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defRPr sz="3600">
                <a:solidFill>
                  <a:srgbClr val="A71930"/>
                </a:solidFill>
              </a:defRPr>
            </a:lvl1pPr>
          </a:lstStyle>
          <a:p>
            <a:r>
              <a:rPr lang="de-DE" dirty="0"/>
              <a:t>Titelmasterformat bearbeiten</a:t>
            </a:r>
            <a:endParaRPr lang="de-CH" dirty="0"/>
          </a:p>
        </p:txBody>
      </p:sp>
      <p:sp>
        <p:nvSpPr>
          <p:cNvPr id="8" name="Textplatzhalter 7"/>
          <p:cNvSpPr>
            <a:spLocks noGrp="1"/>
          </p:cNvSpPr>
          <p:nvPr>
            <p:ph type="body" sz="quarter" idx="10" hasCustomPrompt="1"/>
          </p:nvPr>
        </p:nvSpPr>
        <p:spPr>
          <a:xfrm>
            <a:off x="755576" y="2062311"/>
            <a:ext cx="7992888" cy="86263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de-CH" dirty="0"/>
              <a:t>Thema: </a:t>
            </a:r>
          </a:p>
        </p:txBody>
      </p:sp>
      <p:sp>
        <p:nvSpPr>
          <p:cNvPr id="10" name="Textplatzhalter 9"/>
          <p:cNvSpPr>
            <a:spLocks noGrp="1"/>
          </p:cNvSpPr>
          <p:nvPr>
            <p:ph type="body" sz="quarter" idx="11"/>
          </p:nvPr>
        </p:nvSpPr>
        <p:spPr>
          <a:xfrm>
            <a:off x="755576" y="2996952"/>
            <a:ext cx="7992888" cy="3312368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b="0">
                <a:solidFill>
                  <a:schemeClr val="tx1"/>
                </a:solidFill>
              </a:defRPr>
            </a:lvl1pPr>
            <a:lvl2pPr marL="457200" indent="0">
              <a:lnSpc>
                <a:spcPct val="150000"/>
              </a:lnSpc>
              <a:spcBef>
                <a:spcPts val="0"/>
              </a:spcBef>
              <a:buNone/>
              <a:defRPr b="0">
                <a:solidFill>
                  <a:schemeClr val="bg1">
                    <a:lumMod val="50000"/>
                  </a:schemeClr>
                </a:solidFill>
              </a:defRPr>
            </a:lvl2pPr>
            <a:lvl3pPr>
              <a:lnSpc>
                <a:spcPct val="150000"/>
              </a:lnSpc>
              <a:spcBef>
                <a:spcPts val="0"/>
              </a:spcBef>
              <a:defRPr b="0">
                <a:solidFill>
                  <a:schemeClr val="bg1">
                    <a:lumMod val="50000"/>
                  </a:schemeClr>
                </a:solidFill>
              </a:defRPr>
            </a:lvl3pPr>
            <a:lvl4pPr>
              <a:lnSpc>
                <a:spcPct val="150000"/>
              </a:lnSpc>
              <a:spcBef>
                <a:spcPts val="0"/>
              </a:spcBef>
              <a:defRPr b="0">
                <a:solidFill>
                  <a:schemeClr val="bg1">
                    <a:lumMod val="50000"/>
                  </a:schemeClr>
                </a:solidFill>
              </a:defRPr>
            </a:lvl4pPr>
            <a:lvl5pPr>
              <a:lnSpc>
                <a:spcPct val="150000"/>
              </a:lnSpc>
              <a:spcBef>
                <a:spcPts val="0"/>
              </a:spcBef>
              <a:defRPr b="0">
                <a:solidFill>
                  <a:schemeClr val="bg1">
                    <a:lumMod val="50000"/>
                  </a:schemeClr>
                </a:solidFill>
              </a:defRPr>
            </a:lvl5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566EB-9BA9-480A-A319-702388F6597C}" type="slidenum">
              <a:rPr lang="de-CH" smtClean="0"/>
              <a:t>‹Nr.›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24071070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platzhalter 1"/>
          <p:cNvSpPr>
            <a:spLocks noGrp="1"/>
          </p:cNvSpPr>
          <p:nvPr>
            <p:ph type="title" hasCustomPrompt="1"/>
          </p:nvPr>
        </p:nvSpPr>
        <p:spPr>
          <a:xfrm>
            <a:off x="755576" y="1052736"/>
            <a:ext cx="7992888" cy="6389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defRPr sz="3600">
                <a:solidFill>
                  <a:srgbClr val="A71930"/>
                </a:solidFill>
              </a:defRPr>
            </a:lvl1pPr>
          </a:lstStyle>
          <a:p>
            <a:r>
              <a:rPr lang="de-DE" dirty="0"/>
              <a:t>Titelmasterformat bearbeiten</a:t>
            </a:r>
            <a:endParaRPr lang="de-CH" dirty="0"/>
          </a:p>
        </p:txBody>
      </p:sp>
      <p:sp>
        <p:nvSpPr>
          <p:cNvPr id="11" name="Textplatzhalt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755651" y="2061170"/>
            <a:ext cx="7993063" cy="424815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800" baseline="0">
                <a:solidFill>
                  <a:schemeClr val="tx1"/>
                </a:solidFill>
              </a:defRPr>
            </a:lvl1pPr>
            <a:lvl2pPr marL="742950" indent="-285750"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2pPr>
            <a:lvl3pPr marL="1143000" indent="-228600"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3pPr>
            <a:lvl4pPr marL="1600200" indent="-228600"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4pPr>
            <a:lvl5pPr marL="2057400" indent="-228600"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de-DE" dirty="0"/>
              <a:t>Text, Botschaft, Aussage</a:t>
            </a:r>
          </a:p>
          <a:p>
            <a:pPr lvl="0"/>
            <a:endParaRPr lang="de-DE" dirty="0"/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  <p:sp>
        <p:nvSpPr>
          <p:cNvPr id="2" name="Foliennummernplatzhalt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F1566EB-9BA9-480A-A319-702388F6597C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4194647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zwei Texte/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 hasCustomPrompt="1"/>
          </p:nvPr>
        </p:nvSpPr>
        <p:spPr>
          <a:xfrm>
            <a:off x="755576" y="1052736"/>
            <a:ext cx="7992888" cy="6389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rgbClr val="A71930"/>
                </a:solidFill>
              </a:defRPr>
            </a:lvl1pPr>
          </a:lstStyle>
          <a:p>
            <a:r>
              <a:rPr lang="de-DE" dirty="0"/>
              <a:t>Titelmasterformat bearbeiten</a:t>
            </a:r>
            <a:endParaRPr lang="de-CH" dirty="0"/>
          </a:p>
        </p:txBody>
      </p:sp>
      <p:sp>
        <p:nvSpPr>
          <p:cNvPr id="6" name="Inhaltsplatzhalter 5"/>
          <p:cNvSpPr>
            <a:spLocks noGrp="1"/>
          </p:cNvSpPr>
          <p:nvPr>
            <p:ph sz="quarter" idx="10" hasCustomPrompt="1"/>
          </p:nvPr>
        </p:nvSpPr>
        <p:spPr>
          <a:xfrm>
            <a:off x="755650" y="2060575"/>
            <a:ext cx="3816350" cy="4248745"/>
          </a:xfrm>
          <a:prstGeom prst="rect">
            <a:avLst/>
          </a:prstGeo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Text einfügen</a:t>
            </a:r>
            <a:endParaRPr lang="de-CH" dirty="0"/>
          </a:p>
        </p:txBody>
      </p:sp>
      <p:sp>
        <p:nvSpPr>
          <p:cNvPr id="8" name="Inhaltsplatzhalter 5"/>
          <p:cNvSpPr>
            <a:spLocks noGrp="1"/>
          </p:cNvSpPr>
          <p:nvPr>
            <p:ph sz="quarter" idx="11" hasCustomPrompt="1"/>
          </p:nvPr>
        </p:nvSpPr>
        <p:spPr>
          <a:xfrm>
            <a:off x="4932114" y="2060848"/>
            <a:ext cx="3816350" cy="4248472"/>
          </a:xfrm>
          <a:prstGeom prst="rect">
            <a:avLst/>
          </a:prstGeo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Text einfügen</a:t>
            </a:r>
            <a:endParaRPr lang="de-CH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566EB-9BA9-480A-A319-702388F6597C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8827687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mit Foto lin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 hasCustomPrompt="1"/>
          </p:nvPr>
        </p:nvSpPr>
        <p:spPr>
          <a:xfrm>
            <a:off x="755576" y="1052736"/>
            <a:ext cx="7992888" cy="6389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rgbClr val="A71930"/>
                </a:solidFill>
              </a:defRPr>
            </a:lvl1pPr>
          </a:lstStyle>
          <a:p>
            <a:r>
              <a:rPr lang="de-DE" dirty="0"/>
              <a:t>Titelmasterformat bearbeiten</a:t>
            </a:r>
            <a:endParaRPr lang="de-CH" dirty="0"/>
          </a:p>
        </p:txBody>
      </p:sp>
      <p:sp>
        <p:nvSpPr>
          <p:cNvPr id="4" name="Bildplatzhalter 3"/>
          <p:cNvSpPr>
            <a:spLocks noGrp="1"/>
          </p:cNvSpPr>
          <p:nvPr>
            <p:ph type="pic" sz="quarter" idx="10" hasCustomPrompt="1"/>
          </p:nvPr>
        </p:nvSpPr>
        <p:spPr>
          <a:xfrm>
            <a:off x="755576" y="2061312"/>
            <a:ext cx="2808000" cy="424800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de-DE" dirty="0"/>
              <a:t>Bild hinzufügen</a:t>
            </a:r>
            <a:endParaRPr lang="de-CH" dirty="0"/>
          </a:p>
        </p:txBody>
      </p:sp>
      <p:sp>
        <p:nvSpPr>
          <p:cNvPr id="5" name="Inhaltsplatzhalter 5"/>
          <p:cNvSpPr>
            <a:spLocks noGrp="1"/>
          </p:cNvSpPr>
          <p:nvPr>
            <p:ph sz="quarter" idx="11"/>
          </p:nvPr>
        </p:nvSpPr>
        <p:spPr>
          <a:xfrm>
            <a:off x="3851920" y="2060848"/>
            <a:ext cx="4896544" cy="4248472"/>
          </a:xfrm>
          <a:prstGeom prst="rect">
            <a:avLst/>
          </a:prstGeo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566EB-9BA9-480A-A319-702388F6597C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0127114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mit Fotos (3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 hasCustomPrompt="1"/>
          </p:nvPr>
        </p:nvSpPr>
        <p:spPr>
          <a:xfrm>
            <a:off x="755576" y="1052736"/>
            <a:ext cx="7992888" cy="6389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rgbClr val="A71930"/>
                </a:solidFill>
              </a:defRPr>
            </a:lvl1pPr>
          </a:lstStyle>
          <a:p>
            <a:r>
              <a:rPr lang="de-DE" dirty="0"/>
              <a:t>Titelmasterformat bearbeiten</a:t>
            </a:r>
            <a:endParaRPr lang="de-CH" dirty="0"/>
          </a:p>
        </p:txBody>
      </p:sp>
      <p:sp>
        <p:nvSpPr>
          <p:cNvPr id="3" name="Inhaltsplatzhalter 5"/>
          <p:cNvSpPr>
            <a:spLocks noGrp="1"/>
          </p:cNvSpPr>
          <p:nvPr>
            <p:ph sz="quarter" idx="11"/>
          </p:nvPr>
        </p:nvSpPr>
        <p:spPr>
          <a:xfrm>
            <a:off x="755576" y="2060848"/>
            <a:ext cx="5616624" cy="4248472"/>
          </a:xfrm>
          <a:prstGeom prst="rect">
            <a:avLst/>
          </a:prstGeo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Bildplatzhalter 4"/>
          <p:cNvSpPr>
            <a:spLocks noGrp="1"/>
          </p:cNvSpPr>
          <p:nvPr>
            <p:ph type="pic" sz="quarter" idx="12" hasCustomPrompt="1"/>
          </p:nvPr>
        </p:nvSpPr>
        <p:spPr>
          <a:xfrm>
            <a:off x="6732464" y="2060575"/>
            <a:ext cx="2016000" cy="1332000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1"/>
                </a:solidFill>
              </a:defRPr>
            </a:lvl1pPr>
          </a:lstStyle>
          <a:p>
            <a:r>
              <a:rPr lang="de-DE" dirty="0"/>
              <a:t>Bild hinzufügen</a:t>
            </a:r>
            <a:endParaRPr lang="de-CH" dirty="0"/>
          </a:p>
        </p:txBody>
      </p:sp>
      <p:sp>
        <p:nvSpPr>
          <p:cNvPr id="6" name="Bildplatzhalter 4"/>
          <p:cNvSpPr>
            <a:spLocks noGrp="1"/>
          </p:cNvSpPr>
          <p:nvPr>
            <p:ph type="pic" sz="quarter" idx="13" hasCustomPrompt="1"/>
          </p:nvPr>
        </p:nvSpPr>
        <p:spPr>
          <a:xfrm>
            <a:off x="6732240" y="3537160"/>
            <a:ext cx="2016000" cy="1332000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1"/>
                </a:solidFill>
              </a:defRPr>
            </a:lvl1pPr>
          </a:lstStyle>
          <a:p>
            <a:r>
              <a:rPr lang="de-DE" dirty="0"/>
              <a:t>Bild hinzufügen</a:t>
            </a:r>
            <a:endParaRPr lang="de-CH" dirty="0"/>
          </a:p>
        </p:txBody>
      </p:sp>
      <p:sp>
        <p:nvSpPr>
          <p:cNvPr id="7" name="Bildplatzhalter 4"/>
          <p:cNvSpPr>
            <a:spLocks noGrp="1"/>
          </p:cNvSpPr>
          <p:nvPr>
            <p:ph type="pic" sz="quarter" idx="14" hasCustomPrompt="1"/>
          </p:nvPr>
        </p:nvSpPr>
        <p:spPr>
          <a:xfrm>
            <a:off x="6732240" y="4977320"/>
            <a:ext cx="2016000" cy="1332000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1"/>
                </a:solidFill>
              </a:defRPr>
            </a:lvl1pPr>
          </a:lstStyle>
          <a:p>
            <a:r>
              <a:rPr lang="de-DE" dirty="0"/>
              <a:t>Bild hinzufügen</a:t>
            </a:r>
            <a:endParaRPr lang="de-CH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F1566EB-9BA9-480A-A319-702388F6597C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3615769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 hasCustomPrompt="1"/>
          </p:nvPr>
        </p:nvSpPr>
        <p:spPr>
          <a:xfrm>
            <a:off x="755576" y="1052736"/>
            <a:ext cx="7992888" cy="6389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rgbClr val="A71930"/>
                </a:solidFill>
              </a:defRPr>
            </a:lvl1pPr>
          </a:lstStyle>
          <a:p>
            <a:r>
              <a:rPr lang="de-DE" dirty="0"/>
              <a:t>Titelmasterformat bearbeiten</a:t>
            </a:r>
            <a:endParaRPr lang="de-CH" dirty="0"/>
          </a:p>
        </p:txBody>
      </p:sp>
      <p:sp>
        <p:nvSpPr>
          <p:cNvPr id="4" name="Inhaltsplatzhalter 3"/>
          <p:cNvSpPr>
            <a:spLocks noGrp="1"/>
          </p:cNvSpPr>
          <p:nvPr>
            <p:ph sz="quarter" idx="10" hasCustomPrompt="1"/>
          </p:nvPr>
        </p:nvSpPr>
        <p:spPr>
          <a:xfrm>
            <a:off x="755650" y="2061344"/>
            <a:ext cx="3024188" cy="8636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1">
                <a:solidFill>
                  <a:schemeClr val="tx1"/>
                </a:solidFill>
              </a:defRPr>
            </a:lvl1pPr>
            <a:lvl2pPr>
              <a:defRPr sz="2000" b="1">
                <a:solidFill>
                  <a:schemeClr val="bg1">
                    <a:lumMod val="50000"/>
                  </a:schemeClr>
                </a:solidFill>
              </a:defRPr>
            </a:lvl2pPr>
            <a:lvl3pPr>
              <a:defRPr sz="2000" b="1">
                <a:solidFill>
                  <a:schemeClr val="bg1">
                    <a:lumMod val="50000"/>
                  </a:schemeClr>
                </a:solidFill>
              </a:defRPr>
            </a:lvl3pPr>
            <a:lvl4pPr>
              <a:defRPr sz="2000" b="1">
                <a:solidFill>
                  <a:schemeClr val="bg1">
                    <a:lumMod val="50000"/>
                  </a:schemeClr>
                </a:solidFill>
              </a:defRPr>
            </a:lvl4pPr>
            <a:lvl5pPr>
              <a:defRPr sz="2000" b="1">
                <a:solidFill>
                  <a:schemeClr val="bg1">
                    <a:lumMod val="50000"/>
                  </a:schemeClr>
                </a:solidFill>
              </a:defRPr>
            </a:lvl5pPr>
          </a:lstStyle>
          <a:p>
            <a:pPr lvl="0"/>
            <a:r>
              <a:rPr lang="de-DE" dirty="0"/>
              <a:t>Titel hinzufügen</a:t>
            </a:r>
            <a:endParaRPr lang="de-CH" dirty="0"/>
          </a:p>
        </p:txBody>
      </p:sp>
      <p:sp>
        <p:nvSpPr>
          <p:cNvPr id="6" name="Textplatzhalter 5"/>
          <p:cNvSpPr>
            <a:spLocks noGrp="1"/>
          </p:cNvSpPr>
          <p:nvPr>
            <p:ph type="body" sz="quarter" idx="11" hasCustomPrompt="1"/>
          </p:nvPr>
        </p:nvSpPr>
        <p:spPr>
          <a:xfrm>
            <a:off x="755650" y="2924944"/>
            <a:ext cx="3024188" cy="338437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bg1">
                    <a:lumMod val="50000"/>
                  </a:schemeClr>
                </a:solidFill>
              </a:defRPr>
            </a:lvl2pPr>
            <a:lvl3pPr>
              <a:defRPr sz="1400">
                <a:solidFill>
                  <a:schemeClr val="bg1">
                    <a:lumMod val="50000"/>
                  </a:schemeClr>
                </a:solidFill>
              </a:defRPr>
            </a:lvl3pPr>
            <a:lvl4pPr>
              <a:defRPr sz="1400">
                <a:solidFill>
                  <a:schemeClr val="bg1">
                    <a:lumMod val="50000"/>
                  </a:schemeClr>
                </a:solidFill>
              </a:defRPr>
            </a:lvl4pPr>
            <a:lvl5pPr>
              <a:defRPr sz="1400">
                <a:solidFill>
                  <a:schemeClr val="bg1">
                    <a:lumMod val="50000"/>
                  </a:schemeClr>
                </a:solidFill>
              </a:defRPr>
            </a:lvl5pPr>
          </a:lstStyle>
          <a:p>
            <a:pPr lvl="0"/>
            <a:r>
              <a:rPr lang="de-CH" dirty="0"/>
              <a:t>Text hinzufügen</a:t>
            </a:r>
          </a:p>
        </p:txBody>
      </p:sp>
      <p:sp>
        <p:nvSpPr>
          <p:cNvPr id="7" name="Inhaltsplatzhalter 5"/>
          <p:cNvSpPr>
            <a:spLocks noGrp="1"/>
          </p:cNvSpPr>
          <p:nvPr>
            <p:ph sz="quarter" idx="12"/>
          </p:nvPr>
        </p:nvSpPr>
        <p:spPr>
          <a:xfrm>
            <a:off x="3995936" y="2060848"/>
            <a:ext cx="4752528" cy="4248472"/>
          </a:xfrm>
          <a:prstGeom prst="rect">
            <a:avLst/>
          </a:prstGeo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AF1566EB-9BA9-480A-A319-702388F6597C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8728035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mit Le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 hasCustomPrompt="1"/>
          </p:nvPr>
        </p:nvSpPr>
        <p:spPr>
          <a:xfrm>
            <a:off x="755576" y="1052736"/>
            <a:ext cx="7992888" cy="6389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rgbClr val="A71930"/>
                </a:solidFill>
              </a:defRPr>
            </a:lvl1pPr>
          </a:lstStyle>
          <a:p>
            <a:r>
              <a:rPr lang="de-DE" dirty="0"/>
              <a:t>Titelmasterformat bearbeiten</a:t>
            </a:r>
            <a:endParaRPr lang="de-CH" dirty="0"/>
          </a:p>
        </p:txBody>
      </p:sp>
      <p:sp>
        <p:nvSpPr>
          <p:cNvPr id="4" name="Bildplatzhalter 3"/>
          <p:cNvSpPr>
            <a:spLocks noGrp="1"/>
          </p:cNvSpPr>
          <p:nvPr>
            <p:ph type="pic" sz="quarter" idx="10" hasCustomPrompt="1"/>
          </p:nvPr>
        </p:nvSpPr>
        <p:spPr>
          <a:xfrm>
            <a:off x="755576" y="1988840"/>
            <a:ext cx="6768136" cy="3600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de-DE" dirty="0"/>
              <a:t>Bild hinzufügen</a:t>
            </a:r>
            <a:endParaRPr lang="de-CH" dirty="0"/>
          </a:p>
        </p:txBody>
      </p:sp>
      <p:sp>
        <p:nvSpPr>
          <p:cNvPr id="5" name="Textplatzhalter 5"/>
          <p:cNvSpPr>
            <a:spLocks noGrp="1"/>
          </p:cNvSpPr>
          <p:nvPr>
            <p:ph type="body" sz="quarter" idx="11" hasCustomPrompt="1"/>
          </p:nvPr>
        </p:nvSpPr>
        <p:spPr>
          <a:xfrm>
            <a:off x="755576" y="5661248"/>
            <a:ext cx="6768752" cy="64807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bg1">
                    <a:lumMod val="50000"/>
                  </a:schemeClr>
                </a:solidFill>
              </a:defRPr>
            </a:lvl2pPr>
            <a:lvl3pPr>
              <a:defRPr sz="1400">
                <a:solidFill>
                  <a:schemeClr val="bg1">
                    <a:lumMod val="50000"/>
                  </a:schemeClr>
                </a:solidFill>
              </a:defRPr>
            </a:lvl3pPr>
            <a:lvl4pPr>
              <a:defRPr sz="1400">
                <a:solidFill>
                  <a:schemeClr val="bg1">
                    <a:lumMod val="50000"/>
                  </a:schemeClr>
                </a:solidFill>
              </a:defRPr>
            </a:lvl4pPr>
            <a:lvl5pPr>
              <a:defRPr sz="1400">
                <a:solidFill>
                  <a:schemeClr val="bg1">
                    <a:lumMod val="50000"/>
                  </a:schemeClr>
                </a:solidFill>
              </a:defRPr>
            </a:lvl5pPr>
          </a:lstStyle>
          <a:p>
            <a:pPr lvl="0"/>
            <a:r>
              <a:rPr lang="de-CH" dirty="0"/>
              <a:t>Text hinzufügen</a:t>
            </a:r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566EB-9BA9-480A-A319-702388F6597C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8164503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lie Fotos (4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 hasCustomPrompt="1"/>
          </p:nvPr>
        </p:nvSpPr>
        <p:spPr>
          <a:xfrm>
            <a:off x="755576" y="1052736"/>
            <a:ext cx="7992888" cy="6389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rgbClr val="A71930"/>
                </a:solidFill>
              </a:defRPr>
            </a:lvl1pPr>
          </a:lstStyle>
          <a:p>
            <a:r>
              <a:rPr lang="de-DE" dirty="0"/>
              <a:t>Titelmasterformat bearbeiten</a:t>
            </a:r>
            <a:endParaRPr lang="de-CH" dirty="0"/>
          </a:p>
        </p:txBody>
      </p:sp>
      <p:sp>
        <p:nvSpPr>
          <p:cNvPr id="4" name="Bildplatzhalter 3"/>
          <p:cNvSpPr>
            <a:spLocks noGrp="1"/>
          </p:cNvSpPr>
          <p:nvPr>
            <p:ph type="pic" sz="quarter" idx="10" hasCustomPrompt="1"/>
          </p:nvPr>
        </p:nvSpPr>
        <p:spPr>
          <a:xfrm>
            <a:off x="755576" y="2493216"/>
            <a:ext cx="1908000" cy="2880000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1"/>
                </a:solidFill>
              </a:defRPr>
            </a:lvl1pPr>
          </a:lstStyle>
          <a:p>
            <a:r>
              <a:rPr lang="de-DE" dirty="0"/>
              <a:t>Bild hinzufügen</a:t>
            </a:r>
            <a:endParaRPr lang="de-CH" dirty="0"/>
          </a:p>
        </p:txBody>
      </p:sp>
      <p:sp>
        <p:nvSpPr>
          <p:cNvPr id="5" name="Bildplatzhalter 3"/>
          <p:cNvSpPr>
            <a:spLocks noGrp="1"/>
          </p:cNvSpPr>
          <p:nvPr>
            <p:ph type="pic" sz="quarter" idx="11" hasCustomPrompt="1"/>
          </p:nvPr>
        </p:nvSpPr>
        <p:spPr>
          <a:xfrm>
            <a:off x="2808016" y="2492896"/>
            <a:ext cx="1908000" cy="2880000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1"/>
                </a:solidFill>
              </a:defRPr>
            </a:lvl1pPr>
          </a:lstStyle>
          <a:p>
            <a:r>
              <a:rPr lang="de-DE" dirty="0"/>
              <a:t>Bild hinzufügen</a:t>
            </a:r>
            <a:endParaRPr lang="de-CH" dirty="0"/>
          </a:p>
        </p:txBody>
      </p:sp>
      <p:sp>
        <p:nvSpPr>
          <p:cNvPr id="6" name="Bildplatzhalter 3"/>
          <p:cNvSpPr>
            <a:spLocks noGrp="1"/>
          </p:cNvSpPr>
          <p:nvPr>
            <p:ph type="pic" sz="quarter" idx="12" hasCustomPrompt="1"/>
          </p:nvPr>
        </p:nvSpPr>
        <p:spPr>
          <a:xfrm>
            <a:off x="4824240" y="2493216"/>
            <a:ext cx="1908000" cy="2880000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1"/>
                </a:solidFill>
              </a:defRPr>
            </a:lvl1pPr>
          </a:lstStyle>
          <a:p>
            <a:r>
              <a:rPr lang="de-DE" dirty="0"/>
              <a:t>Bild hinzufügen</a:t>
            </a:r>
            <a:endParaRPr lang="de-CH" dirty="0"/>
          </a:p>
        </p:txBody>
      </p:sp>
      <p:sp>
        <p:nvSpPr>
          <p:cNvPr id="7" name="Bildplatzhalter 3"/>
          <p:cNvSpPr>
            <a:spLocks noGrp="1"/>
          </p:cNvSpPr>
          <p:nvPr>
            <p:ph type="pic" sz="quarter" idx="13" hasCustomPrompt="1"/>
          </p:nvPr>
        </p:nvSpPr>
        <p:spPr>
          <a:xfrm>
            <a:off x="6840464" y="2492896"/>
            <a:ext cx="1908000" cy="2880000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1"/>
                </a:solidFill>
              </a:defRPr>
            </a:lvl1pPr>
          </a:lstStyle>
          <a:p>
            <a:r>
              <a:rPr lang="de-DE" dirty="0"/>
              <a:t>Bild hinzufügen</a:t>
            </a:r>
            <a:endParaRPr lang="de-CH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AF1566EB-9BA9-480A-A319-702388F6597C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5491845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ganze Se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 userDrawn="1"/>
        </p:nvSpPr>
        <p:spPr>
          <a:xfrm>
            <a:off x="5652120" y="72008"/>
            <a:ext cx="3419872" cy="98072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2" name="Rechteck 1"/>
          <p:cNvSpPr/>
          <p:nvPr userDrawn="1"/>
        </p:nvSpPr>
        <p:spPr>
          <a:xfrm>
            <a:off x="35496" y="1628800"/>
            <a:ext cx="8998491" cy="2160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6" name="Bildplatzhalter 3"/>
          <p:cNvSpPr>
            <a:spLocks noGrp="1"/>
          </p:cNvSpPr>
          <p:nvPr>
            <p:ph type="pic" sz="quarter" idx="11" hasCustomPrompt="1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de-DE" dirty="0"/>
              <a:t>Bild hinzufügen</a:t>
            </a:r>
            <a:endParaRPr lang="de-CH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1566EB-9BA9-480A-A319-702388F6597C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1464052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 userDrawn="1"/>
        </p:nvSpPr>
        <p:spPr>
          <a:xfrm>
            <a:off x="5652120" y="72008"/>
            <a:ext cx="3419872" cy="98072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2" name="Rechteck 1"/>
          <p:cNvSpPr/>
          <p:nvPr userDrawn="1"/>
        </p:nvSpPr>
        <p:spPr>
          <a:xfrm>
            <a:off x="35496" y="1628800"/>
            <a:ext cx="8998491" cy="2160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571852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/>
          <p:cNvSpPr/>
          <p:nvPr userDrawn="1"/>
        </p:nvSpPr>
        <p:spPr>
          <a:xfrm>
            <a:off x="35496" y="1628800"/>
            <a:ext cx="8998491" cy="2160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4" name="Titelplatzhalter 1"/>
          <p:cNvSpPr>
            <a:spLocks noGrp="1"/>
          </p:cNvSpPr>
          <p:nvPr>
            <p:ph type="title" hasCustomPrompt="1"/>
          </p:nvPr>
        </p:nvSpPr>
        <p:spPr>
          <a:xfrm>
            <a:off x="755576" y="2924944"/>
            <a:ext cx="7992888" cy="6389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rgbClr val="A71930"/>
                </a:solidFill>
              </a:defRPr>
            </a:lvl1pPr>
          </a:lstStyle>
          <a:p>
            <a:r>
              <a:rPr lang="de-DE" dirty="0"/>
              <a:t>Titelmasterformat bearbeiten</a:t>
            </a:r>
            <a:endParaRPr lang="de-CH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1566EB-9BA9-480A-A319-702388F6597C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6185357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3_Titel und Inhal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3AA0594-5A6C-4DB4-A113-4FD56880EA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123201"/>
            <a:ext cx="8232750" cy="487817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2700"/>
            </a:lvl1pPr>
          </a:lstStyle>
          <a:p>
            <a:r>
              <a:rPr lang="de-DE"/>
              <a:t>Mastertitelformat bearbeiten</a:t>
            </a:r>
            <a:endParaRPr lang="de-CH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9B27FBBD-0EE7-49AA-AF60-D22FB14A17FD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628650" y="1915200"/>
            <a:ext cx="8232750" cy="4348800"/>
          </a:xfrm>
        </p:spPr>
        <p:txBody>
          <a:bodyPr/>
          <a:lstStyle>
            <a:lvl1pPr marL="342900" indent="-342900">
              <a:lnSpc>
                <a:spcPct val="100000"/>
              </a:lnSpc>
              <a:spcAft>
                <a:spcPts val="450"/>
              </a:spcAft>
              <a:buFont typeface="Symbol" panose="05050102010706020507" pitchFamily="18" charset="2"/>
              <a:buChar char="-"/>
              <a:defRPr sz="2100" baseline="0"/>
            </a:lvl1pPr>
            <a:lvl2pPr marL="600075" indent="-257175">
              <a:lnSpc>
                <a:spcPct val="90000"/>
              </a:lnSpc>
              <a:buFont typeface="Symbol" panose="05050102010706020507" pitchFamily="18" charset="2"/>
              <a:buChar char="-"/>
              <a:defRPr sz="1800"/>
            </a:lvl2pPr>
            <a:lvl3pPr marL="942975" indent="-257175">
              <a:lnSpc>
                <a:spcPct val="90000"/>
              </a:lnSpc>
              <a:buFont typeface="Symbol" panose="05050102010706020507" pitchFamily="18" charset="2"/>
              <a:buChar char="-"/>
              <a:defRPr sz="1650"/>
            </a:lvl3pPr>
            <a:lvl4pPr marL="1285875" indent="-257175">
              <a:lnSpc>
                <a:spcPct val="90000"/>
              </a:lnSpc>
              <a:buFont typeface="Symbol" panose="05050102010706020507" pitchFamily="18" charset="2"/>
              <a:buChar char="-"/>
              <a:defRPr sz="1500"/>
            </a:lvl4pPr>
            <a:lvl5pPr marL="1585913" indent="-214313">
              <a:lnSpc>
                <a:spcPct val="90000"/>
              </a:lnSpc>
              <a:buFont typeface="Symbol" panose="05050102010706020507" pitchFamily="18" charset="2"/>
              <a:buChar char="-"/>
              <a:defRPr sz="1350"/>
            </a:lvl5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7E29F1D3-F08D-4C84-A5B9-3CF7BAAB76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04000" y="6356351"/>
            <a:ext cx="2057400" cy="365125"/>
          </a:xfrm>
        </p:spPr>
        <p:txBody>
          <a:bodyPr/>
          <a:lstStyle/>
          <a:p>
            <a:fld id="{6A53DA56-54AD-40D6-86D6-AF412B0C5FF7}" type="slidenum">
              <a:rPr lang="de-CH" smtClean="0"/>
              <a:t>‹Nr.›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3365364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Gerade Verbindung 8"/>
          <p:cNvCxnSpPr/>
          <p:nvPr/>
        </p:nvCxnSpPr>
        <p:spPr>
          <a:xfrm>
            <a:off x="755576" y="1772816"/>
            <a:ext cx="7992888" cy="0"/>
          </a:xfrm>
          <a:prstGeom prst="line">
            <a:avLst/>
          </a:prstGeom>
          <a:ln w="19050">
            <a:solidFill>
              <a:srgbClr val="A7193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Foliennummernplatzhalter 1"/>
          <p:cNvSpPr>
            <a:spLocks noGrp="1"/>
          </p:cNvSpPr>
          <p:nvPr>
            <p:ph type="sldNum" sz="quarter" idx="4"/>
          </p:nvPr>
        </p:nvSpPr>
        <p:spPr>
          <a:xfrm>
            <a:off x="6696000" y="64482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1566EB-9BA9-480A-A319-702388F6597C}" type="slidenum">
              <a:rPr lang="de-CH" smtClean="0"/>
              <a:t>‹Nr.›</a:t>
            </a:fld>
            <a:endParaRPr lang="de-CH"/>
          </a:p>
        </p:txBody>
      </p:sp>
      <p:pic>
        <p:nvPicPr>
          <p:cNvPr id="5" name="Grafik 4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7579" y="97506"/>
            <a:ext cx="2930885" cy="666000"/>
          </a:xfrm>
          <a:prstGeom prst="rect">
            <a:avLst/>
          </a:prstGeom>
        </p:spPr>
      </p:pic>
      <p:pic>
        <p:nvPicPr>
          <p:cNvPr id="6" name="Grafik 5"/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5" y="6165304"/>
            <a:ext cx="1872208" cy="578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7671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68" r:id="rId3"/>
    <p:sldLayoutId id="2147483660" r:id="rId4"/>
    <p:sldLayoutId id="2147483661" r:id="rId5"/>
    <p:sldLayoutId id="2147483662" r:id="rId6"/>
    <p:sldLayoutId id="2147483664" r:id="rId7"/>
    <p:sldLayoutId id="2147483665" r:id="rId8"/>
    <p:sldLayoutId id="2147483663" r:id="rId9"/>
    <p:sldLayoutId id="2147483669" r:id="rId10"/>
    <p:sldLayoutId id="2147483670" r:id="rId11"/>
    <p:sldLayoutId id="2147483655" r:id="rId12"/>
    <p:sldLayoutId id="2147483671" r:id="rId13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rgbClr val="C00000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Fragen_Pollev2.pptx" TargetMode="Externa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Fragen_Pollev2.pptx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dirty="0"/>
              <a:t>Elektromobilität in der Schweiz</a:t>
            </a:r>
            <a:endParaRPr lang="de-CH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2915816" y="5013176"/>
            <a:ext cx="5832648" cy="936104"/>
          </a:xfrm>
        </p:spPr>
        <p:txBody>
          <a:bodyPr/>
          <a:lstStyle/>
          <a:p>
            <a:r>
              <a:rPr lang="de-DE" dirty="0"/>
              <a:t>Niklaus Brunner</a:t>
            </a:r>
            <a:br>
              <a:rPr lang="de-DE" dirty="0"/>
            </a:br>
            <a:r>
              <a:rPr lang="de-DE" dirty="0"/>
              <a:t>Energieberatung Oberwallis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28769982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>
            <a:extLst>
              <a:ext uri="{FF2B5EF4-FFF2-40B4-BE49-F238E27FC236}">
                <a16:creationId xmlns:a16="http://schemas.microsoft.com/office/drawing/2014/main" id="{6F41562D-5A5D-37BC-F6F2-4E3D9AB1DB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/>
              <a:t>Bestand Elektrofahrzeuge</a:t>
            </a:r>
            <a:endParaRPr lang="de-CH" dirty="0"/>
          </a:p>
        </p:txBody>
      </p:sp>
      <p:pic>
        <p:nvPicPr>
          <p:cNvPr id="10" name="Bildplatzhalter 9">
            <a:extLst>
              <a:ext uri="{FF2B5EF4-FFF2-40B4-BE49-F238E27FC236}">
                <a16:creationId xmlns:a16="http://schemas.microsoft.com/office/drawing/2014/main" id="{4DF20718-DD5B-0F67-B2CC-01E5E9876BC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/>
          <a:srcRect l="-1893" r="-1893"/>
          <a:stretch/>
        </p:blipFill>
        <p:spPr>
          <a:xfrm>
            <a:off x="759640" y="1991783"/>
            <a:ext cx="6768136" cy="3600000"/>
          </a:xfrm>
        </p:spPr>
      </p:pic>
      <p:sp>
        <p:nvSpPr>
          <p:cNvPr id="8" name="Textplatzhalter 7">
            <a:extLst>
              <a:ext uri="{FF2B5EF4-FFF2-40B4-BE49-F238E27FC236}">
                <a16:creationId xmlns:a16="http://schemas.microsoft.com/office/drawing/2014/main" id="{FCBF5B92-C091-704B-4F88-6BCFA9C3CFF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de-DE" dirty="0"/>
              <a:t>Quelle: </a:t>
            </a:r>
            <a:r>
              <a:rPr lang="de-CH" dirty="0"/>
              <a:t>BFS, ASTRA – Strassenfahrzeugbestand (MFZ), Stand 30.09.2021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8128074E-03AF-3E19-EDAF-07D3E0529E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566EB-9BA9-480A-A319-702388F6597C}" type="slidenum">
              <a:rPr lang="de-CH" smtClean="0"/>
              <a:t>2</a:t>
            </a:fld>
            <a:endParaRPr lang="de-CH" dirty="0"/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AFB2BBA0-786E-FCF8-6851-4798194154A6}"/>
              </a:ext>
            </a:extLst>
          </p:cNvPr>
          <p:cNvSpPr/>
          <p:nvPr/>
        </p:nvSpPr>
        <p:spPr>
          <a:xfrm>
            <a:off x="6948264" y="2852936"/>
            <a:ext cx="432048" cy="25922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62AB9749-91C9-23BA-0FB1-F59A07C088D2}"/>
              </a:ext>
            </a:extLst>
          </p:cNvPr>
          <p:cNvSpPr txBox="1"/>
          <p:nvPr/>
        </p:nvSpPr>
        <p:spPr>
          <a:xfrm>
            <a:off x="7452320" y="3356992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3.4%</a:t>
            </a:r>
            <a:endParaRPr lang="de-CH" dirty="0"/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02845352-D1BD-5F3C-94F6-31949279A728}"/>
              </a:ext>
            </a:extLst>
          </p:cNvPr>
          <p:cNvSpPr txBox="1"/>
          <p:nvPr/>
        </p:nvSpPr>
        <p:spPr>
          <a:xfrm>
            <a:off x="7452320" y="4389224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0.9%</a:t>
            </a:r>
            <a:endParaRPr lang="de-CH" dirty="0"/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D9198D2B-C28A-F87E-F230-5D5BD1BB8EE1}"/>
              </a:ext>
            </a:extLst>
          </p:cNvPr>
          <p:cNvSpPr txBox="1"/>
          <p:nvPr/>
        </p:nvSpPr>
        <p:spPr>
          <a:xfrm>
            <a:off x="7454180" y="4990503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1.5%</a:t>
            </a:r>
            <a:endParaRPr lang="de-CH" dirty="0"/>
          </a:p>
        </p:txBody>
      </p:sp>
      <p:sp>
        <p:nvSpPr>
          <p:cNvPr id="15" name="Textfeld 14">
            <a:extLst>
              <a:ext uri="{FF2B5EF4-FFF2-40B4-BE49-F238E27FC236}">
                <a16:creationId xmlns:a16="http://schemas.microsoft.com/office/drawing/2014/main" id="{C2A9A704-BCAB-44A0-015C-1BB0940D9772}"/>
              </a:ext>
            </a:extLst>
          </p:cNvPr>
          <p:cNvSpPr txBox="1"/>
          <p:nvPr/>
        </p:nvSpPr>
        <p:spPr>
          <a:xfrm>
            <a:off x="7407696" y="2503381"/>
            <a:ext cx="1340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>
                <a:solidFill>
                  <a:srgbClr val="FF0000"/>
                </a:solidFill>
              </a:rPr>
              <a:t>5.8%</a:t>
            </a:r>
            <a:endParaRPr lang="de-CH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22084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>
            <a:extLst>
              <a:ext uri="{FF2B5EF4-FFF2-40B4-BE49-F238E27FC236}">
                <a16:creationId xmlns:a16="http://schemas.microsoft.com/office/drawing/2014/main" id="{838DC8F7-098A-EE28-CD6A-34C8EF6633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/>
              <a:t>Zulassungen von neuen Fahrzeugen</a:t>
            </a:r>
            <a:endParaRPr lang="de-CH" dirty="0"/>
          </a:p>
        </p:txBody>
      </p:sp>
      <p:sp>
        <p:nvSpPr>
          <p:cNvPr id="21" name="Textplatzhalter 20">
            <a:extLst>
              <a:ext uri="{FF2B5EF4-FFF2-40B4-BE49-F238E27FC236}">
                <a16:creationId xmlns:a16="http://schemas.microsoft.com/office/drawing/2014/main" id="{A0E2038D-CCD4-5B81-133D-63BEAF0496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781844" y="5591782"/>
            <a:ext cx="5940351" cy="648072"/>
          </a:xfrm>
        </p:spPr>
        <p:txBody>
          <a:bodyPr/>
          <a:lstStyle/>
          <a:p>
            <a:r>
              <a:rPr lang="de-DE" sz="1200" dirty="0"/>
              <a:t>Quelle: BFS, ASTRA (2022) – Neue Inverkehrsetzungen von </a:t>
            </a:r>
            <a:r>
              <a:rPr lang="de-DE" sz="1200" dirty="0" err="1"/>
              <a:t>Strassenfahrzeugen</a:t>
            </a:r>
            <a:r>
              <a:rPr lang="de-DE" sz="1200" dirty="0"/>
              <a:t> (IVS)</a:t>
            </a:r>
            <a:endParaRPr lang="de-CH" sz="1200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F42656DE-7F3E-B9EC-4436-8776C7C7B0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566EB-9BA9-480A-A319-702388F6597C}" type="slidenum">
              <a:rPr lang="de-CH" smtClean="0"/>
              <a:pPr/>
              <a:t>3</a:t>
            </a:fld>
            <a:endParaRPr lang="de-CH" dirty="0"/>
          </a:p>
        </p:txBody>
      </p:sp>
      <p:pic>
        <p:nvPicPr>
          <p:cNvPr id="24" name="Bildplatzhalter 23">
            <a:extLst>
              <a:ext uri="{FF2B5EF4-FFF2-40B4-BE49-F238E27FC236}">
                <a16:creationId xmlns:a16="http://schemas.microsoft.com/office/drawing/2014/main" id="{1C734E73-9AA3-70FF-8E7F-946235CA673A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7" t="49399" r="17" b="12555"/>
          <a:stretch/>
        </p:blipFill>
        <p:spPr>
          <a:xfrm>
            <a:off x="1781845" y="1989257"/>
            <a:ext cx="5940350" cy="3602525"/>
          </a:xfrm>
          <a:prstGeom prst="rect">
            <a:avLst/>
          </a:prstGeom>
        </p:spPr>
      </p:pic>
      <p:sp>
        <p:nvSpPr>
          <p:cNvPr id="25" name="Rechteck 24">
            <a:extLst>
              <a:ext uri="{FF2B5EF4-FFF2-40B4-BE49-F238E27FC236}">
                <a16:creationId xmlns:a16="http://schemas.microsoft.com/office/drawing/2014/main" id="{033B4A58-5C9A-75A4-D57E-9F3BDFC8246D}"/>
              </a:ext>
            </a:extLst>
          </p:cNvPr>
          <p:cNvSpPr/>
          <p:nvPr/>
        </p:nvSpPr>
        <p:spPr>
          <a:xfrm>
            <a:off x="6300192" y="3429000"/>
            <a:ext cx="936104" cy="151471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9924677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>
            <a:extLst>
              <a:ext uri="{FF2B5EF4-FFF2-40B4-BE49-F238E27FC236}">
                <a16:creationId xmlns:a16="http://schemas.microsoft.com/office/drawing/2014/main" id="{838DC8F7-098A-EE28-CD6A-34C8EF6633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576" y="1052736"/>
            <a:ext cx="7992888" cy="63894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de-DE" sz="3700"/>
              <a:t>Zulassungen von neuen Fahrzeugen</a:t>
            </a:r>
            <a:endParaRPr lang="de-CH" sz="3700"/>
          </a:p>
        </p:txBody>
      </p:sp>
      <p:sp>
        <p:nvSpPr>
          <p:cNvPr id="8" name="Inhaltsplatzhalter 6">
            <a:extLst>
              <a:ext uri="{FF2B5EF4-FFF2-40B4-BE49-F238E27FC236}">
                <a16:creationId xmlns:a16="http://schemas.microsoft.com/office/drawing/2014/main" id="{215E907F-DB21-26D0-E39D-FEEA88EC6744}"/>
              </a:ext>
            </a:extLst>
          </p:cNvPr>
          <p:cNvSpPr>
            <a:spLocks noGrp="1"/>
          </p:cNvSpPr>
          <p:nvPr/>
        </p:nvSpPr>
        <p:spPr>
          <a:xfrm>
            <a:off x="755650" y="2060575"/>
            <a:ext cx="2448198" cy="42487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457200" indent="-4572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Symbol" panose="05050102010706020507" pitchFamily="18" charset="2"/>
              <a:buChar char="-"/>
              <a:defRPr sz="2800" kern="1200" baseline="0">
                <a:solidFill>
                  <a:srgbClr val="666666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800100" indent="-3429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Symbol" panose="05050102010706020507" pitchFamily="18" charset="2"/>
              <a:buChar char="-"/>
              <a:defRPr sz="2400" kern="1200">
                <a:solidFill>
                  <a:srgbClr val="666666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257300" indent="-3429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Symbol" panose="05050102010706020507" pitchFamily="18" charset="2"/>
              <a:buChar char="-"/>
              <a:defRPr sz="2200" kern="1200" baseline="0">
                <a:solidFill>
                  <a:srgbClr val="666666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714500" indent="-3429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Symbol" panose="05050102010706020507" pitchFamily="18" charset="2"/>
              <a:buChar char="-"/>
              <a:defRPr sz="2000" kern="1200" baseline="0">
                <a:solidFill>
                  <a:srgbClr val="666666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114550" indent="-28575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Symbol" panose="05050102010706020507" pitchFamily="18" charset="2"/>
              <a:buChar char="-"/>
              <a:defRPr sz="1800" kern="1200">
                <a:solidFill>
                  <a:srgbClr val="666666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de-CH" sz="2000" dirty="0">
                <a:solidFill>
                  <a:schemeClr val="tx1"/>
                </a:solidFill>
                <a:latin typeface="+mn-lt"/>
                <a:cs typeface="+mn-cs"/>
              </a:rPr>
              <a:t>VS 2020: 4%, 2021: 15%, </a:t>
            </a:r>
            <a:br>
              <a:rPr lang="de-CH" sz="2000" dirty="0">
                <a:solidFill>
                  <a:schemeClr val="tx1"/>
                </a:solidFill>
                <a:latin typeface="+mn-lt"/>
                <a:cs typeface="+mn-cs"/>
              </a:rPr>
            </a:br>
            <a:r>
              <a:rPr lang="de-CH" sz="2000" dirty="0">
                <a:solidFill>
                  <a:schemeClr val="tx1"/>
                </a:solidFill>
                <a:latin typeface="+mn-lt"/>
                <a:cs typeface="+mn-cs"/>
              </a:rPr>
              <a:t>2022: 20%</a:t>
            </a: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de-CH" sz="2000" dirty="0">
                <a:solidFill>
                  <a:schemeClr val="tx1"/>
                </a:solidFill>
                <a:latin typeface="+mn-lt"/>
                <a:cs typeface="+mn-cs"/>
              </a:rPr>
              <a:t>Ziel Roadmap Elektromobilität 2025: 50%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13F1E343-53D0-1A4B-9A78-392F7E47FD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44775" y="2204864"/>
            <a:ext cx="5486758" cy="3456657"/>
          </a:xfrm>
          <a:prstGeom prst="rect">
            <a:avLst/>
          </a:prstGeom>
          <a:solidFill>
            <a:srgbClr val="FFFFFF"/>
          </a:solidFill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F42656DE-7F3E-B9EC-4436-8776C7C7B0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696000" y="6448251"/>
            <a:ext cx="21336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AF1566EB-9BA9-480A-A319-702388F6597C}" type="slidenum">
              <a:rPr lang="de-CH" smtClean="0"/>
              <a:pPr>
                <a:spcAft>
                  <a:spcPts val="600"/>
                </a:spcAft>
              </a:pPr>
              <a:t>4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3724979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A755F87-27D1-9AA6-9A25-22D311D08E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/>
              <a:t>Ladestationen</a:t>
            </a:r>
            <a:endParaRPr lang="de-CH" dirty="0"/>
          </a:p>
        </p:txBody>
      </p:sp>
      <p:sp>
        <p:nvSpPr>
          <p:cNvPr id="9" name="Textplatzhalter 8">
            <a:extLst>
              <a:ext uri="{FF2B5EF4-FFF2-40B4-BE49-F238E27FC236}">
                <a16:creationId xmlns:a16="http://schemas.microsoft.com/office/drawing/2014/main" id="{2A4CF5B4-CBBD-F0E8-06B0-6336D1A1F71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368263" y="5589240"/>
            <a:ext cx="6768752" cy="648072"/>
          </a:xfrm>
        </p:spPr>
        <p:txBody>
          <a:bodyPr/>
          <a:lstStyle/>
          <a:p>
            <a:r>
              <a:rPr lang="de-DE" sz="1200" dirty="0"/>
              <a:t>Ladestationen in der Umgebung von Ried-Brig. Quelle Karte: https://www.energieschweiz.ch/programme/fahr-mit-dem-strom/ladeloesungen/</a:t>
            </a:r>
            <a:endParaRPr lang="de-CH" sz="1200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7FACEA61-86C6-DCEC-5880-E445348EF0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566EB-9BA9-480A-A319-702388F6597C}" type="slidenum">
              <a:rPr lang="de-CH" smtClean="0"/>
              <a:t>5</a:t>
            </a:fld>
            <a:endParaRPr lang="de-CH"/>
          </a:p>
        </p:txBody>
      </p:sp>
      <p:pic>
        <p:nvPicPr>
          <p:cNvPr id="10" name="Bildplatzhalter 9">
            <a:extLst>
              <a:ext uri="{FF2B5EF4-FFF2-40B4-BE49-F238E27FC236}">
                <a16:creationId xmlns:a16="http://schemas.microsoft.com/office/drawing/2014/main" id="{49C2DEEB-1AA2-56D9-7FE1-023A198C2C2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8948" b="8948"/>
          <a:stretch>
            <a:fillRect/>
          </a:stretch>
        </p:blipFill>
        <p:spPr>
          <a:xfrm>
            <a:off x="1368263" y="1921867"/>
            <a:ext cx="6767513" cy="3600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459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el 9">
            <a:extLst>
              <a:ext uri="{FF2B5EF4-FFF2-40B4-BE49-F238E27FC236}">
                <a16:creationId xmlns:a16="http://schemas.microsoft.com/office/drawing/2014/main" id="{3D166FF3-C98E-FB8C-A514-0460AD9590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Vorteile von Elektromobilität</a:t>
            </a:r>
            <a:endParaRPr lang="de-CH" dirty="0"/>
          </a:p>
        </p:txBody>
      </p:sp>
      <p:sp>
        <p:nvSpPr>
          <p:cNvPr id="11" name="Textplatzhalter 10">
            <a:extLst>
              <a:ext uri="{FF2B5EF4-FFF2-40B4-BE49-F238E27FC236}">
                <a16:creationId xmlns:a16="http://schemas.microsoft.com/office/drawing/2014/main" id="{03F9556B-D93B-AE79-A15C-FEEEA631EFA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375240" y="2061170"/>
            <a:ext cx="4373474" cy="4248150"/>
          </a:xfrm>
        </p:spPr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de-DE" dirty="0"/>
              <a:t>Nur rund 200 statt 2000 Teile im Motor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DE" dirty="0"/>
              <a:t>Elektromotor ist dreimal so energie-effizient wie ein Verbrenner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DE" dirty="0"/>
              <a:t>Rasante Entwicklung der Technologie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de-CH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1FAE0F5F-91FE-0D37-30AF-EC0FA8A2001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F1566EB-9BA9-480A-A319-702388F6597C}" type="slidenum">
              <a:rPr lang="de-CH" smtClean="0"/>
              <a:pPr/>
              <a:t>6</a:t>
            </a:fld>
            <a:endParaRPr lang="de-CH" dirty="0"/>
          </a:p>
        </p:txBody>
      </p:sp>
      <p:pic>
        <p:nvPicPr>
          <p:cNvPr id="13" name="Grafik 12">
            <a:extLst>
              <a:ext uri="{FF2B5EF4-FFF2-40B4-BE49-F238E27FC236}">
                <a16:creationId xmlns:a16="http://schemas.microsoft.com/office/drawing/2014/main" id="{78AB6421-D104-7E96-7958-FA6F498317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2064655"/>
            <a:ext cx="1809832" cy="1796393"/>
          </a:xfrm>
          <a:prstGeom prst="rect">
            <a:avLst/>
          </a:prstGeom>
        </p:spPr>
      </p:pic>
      <p:pic>
        <p:nvPicPr>
          <p:cNvPr id="15" name="Grafik 14">
            <a:extLst>
              <a:ext uri="{FF2B5EF4-FFF2-40B4-BE49-F238E27FC236}">
                <a16:creationId xmlns:a16="http://schemas.microsoft.com/office/drawing/2014/main" id="{91F9506E-A6BC-AA76-EC1D-3AB8AC57C5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5408" y="2061171"/>
            <a:ext cx="1790568" cy="1795022"/>
          </a:xfrm>
          <a:prstGeom prst="rect">
            <a:avLst/>
          </a:prstGeom>
        </p:spPr>
      </p:pic>
      <p:pic>
        <p:nvPicPr>
          <p:cNvPr id="17" name="Grafik 16">
            <a:extLst>
              <a:ext uri="{FF2B5EF4-FFF2-40B4-BE49-F238E27FC236}">
                <a16:creationId xmlns:a16="http://schemas.microsoft.com/office/drawing/2014/main" id="{48E42D7B-9466-F9BB-672E-4B543B2664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575" y="3864531"/>
            <a:ext cx="1811455" cy="1815961"/>
          </a:xfrm>
          <a:prstGeom prst="rect">
            <a:avLst/>
          </a:prstGeom>
        </p:spPr>
      </p:pic>
      <p:pic>
        <p:nvPicPr>
          <p:cNvPr id="19" name="Grafik 18">
            <a:extLst>
              <a:ext uri="{FF2B5EF4-FFF2-40B4-BE49-F238E27FC236}">
                <a16:creationId xmlns:a16="http://schemas.microsoft.com/office/drawing/2014/main" id="{5B401AAE-910D-921A-5671-1D4389504C6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65408" y="3856194"/>
            <a:ext cx="1790568" cy="1803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2666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feld 8">
            <a:hlinkClick r:id="rId2" action="ppaction://hlinkpres?slideindex=1&amp;slidetitle="/>
            <a:extLst>
              <a:ext uri="{FF2B5EF4-FFF2-40B4-BE49-F238E27FC236}">
                <a16:creationId xmlns:a16="http://schemas.microsoft.com/office/drawing/2014/main" id="{3FDE0802-B47C-41E9-A4ED-D54AE60DBA5F}"/>
              </a:ext>
            </a:extLst>
          </p:cNvPr>
          <p:cNvSpPr txBox="1"/>
          <p:nvPr/>
        </p:nvSpPr>
        <p:spPr>
          <a:xfrm>
            <a:off x="165193" y="997414"/>
            <a:ext cx="187719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de-CH" sz="2100" dirty="0">
              <a:solidFill>
                <a:srgbClr val="6666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Inhaltsplatzhalt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Gesamtlebenszyklusbetrachtung ist wichtig: Herstellung, Betrieb,  Entsorgung</a:t>
            </a:r>
          </a:p>
          <a:p>
            <a:r>
              <a:rPr lang="de-DE" dirty="0"/>
              <a:t>E-Autos haben 1/3 höhere CO2-Emissionen bei der Herstellung/Entsorgung</a:t>
            </a:r>
          </a:p>
          <a:p>
            <a:r>
              <a:rPr lang="de-DE" dirty="0"/>
              <a:t>Dafür deutlich tiefere im Betrieb: nur 10% der Emissionen eines Benzinautos </a:t>
            </a:r>
          </a:p>
          <a:p>
            <a:pPr marL="0" indent="0">
              <a:buNone/>
            </a:pPr>
            <a:r>
              <a:rPr lang="de-DE" dirty="0">
                <a:sym typeface="Wingdings" panose="05000000000000000000" pitchFamily="2" charset="2"/>
              </a:rPr>
              <a:t> </a:t>
            </a:r>
            <a:r>
              <a:rPr lang="de-DE" dirty="0"/>
              <a:t>Insgesamt ist ein E-Auto somit nicht einmal halb so klimaschädlich wie ein Benzinauto (40% der CO2-Emissionen eines Benziners)</a:t>
            </a:r>
            <a:endParaRPr lang="de-CH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3DA56-54AD-40D6-86D6-AF412B0C5FF7}" type="slidenum">
              <a:rPr lang="de-CH" smtClean="0"/>
              <a:pPr/>
              <a:t>7</a:t>
            </a:fld>
            <a:endParaRPr lang="de-CH" dirty="0"/>
          </a:p>
        </p:txBody>
      </p:sp>
      <p:sp>
        <p:nvSpPr>
          <p:cNvPr id="13" name="Titel 2">
            <a:extLst>
              <a:ext uri="{FF2B5EF4-FFF2-40B4-BE49-F238E27FC236}">
                <a16:creationId xmlns:a16="http://schemas.microsoft.com/office/drawing/2014/main" id="{F3045686-55A5-F62E-6A5C-7135A1C5FE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932331"/>
            <a:ext cx="8232750" cy="487817"/>
          </a:xfrm>
        </p:spPr>
        <p:txBody>
          <a:bodyPr/>
          <a:lstStyle/>
          <a:p>
            <a:r>
              <a:rPr lang="de-DE" dirty="0">
                <a:solidFill>
                  <a:srgbClr val="A71930"/>
                </a:solidFill>
              </a:rPr>
              <a:t>Mythos: Elektroautos sind schädlich wegen der Batterien</a:t>
            </a:r>
            <a:endParaRPr lang="de-CH" dirty="0">
              <a:solidFill>
                <a:srgbClr val="A7193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88710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14A322B5-F33C-0263-AD1E-111740139B1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A53DA56-54AD-40D6-86D6-AF412B0C5FF7}" type="slidenum">
              <a:rPr lang="de-CH" smtClean="0"/>
              <a:pPr/>
              <a:t>8</a:t>
            </a:fld>
            <a:endParaRPr lang="de-CH" dirty="0"/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44D865DC-0247-2C1B-DECD-4B5431E69C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4888" y="2780928"/>
            <a:ext cx="8034223" cy="2218445"/>
          </a:xfrm>
          <a:prstGeom prst="rect">
            <a:avLst/>
          </a:prstGeom>
        </p:spPr>
      </p:pic>
      <p:sp>
        <p:nvSpPr>
          <p:cNvPr id="15" name="Titel 2">
            <a:extLst>
              <a:ext uri="{FF2B5EF4-FFF2-40B4-BE49-F238E27FC236}">
                <a16:creationId xmlns:a16="http://schemas.microsoft.com/office/drawing/2014/main" id="{552D0657-43A6-0D7D-DDB0-8348B1588F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932331"/>
            <a:ext cx="8232750" cy="487817"/>
          </a:xfrm>
        </p:spPr>
        <p:txBody>
          <a:bodyPr/>
          <a:lstStyle/>
          <a:p>
            <a:r>
              <a:rPr lang="de-DE" sz="2700" dirty="0">
                <a:solidFill>
                  <a:srgbClr val="A71930"/>
                </a:solidFill>
              </a:rPr>
              <a:t>Vergleich des ökologischen </a:t>
            </a:r>
            <a:r>
              <a:rPr lang="de-DE" sz="2700" dirty="0" err="1">
                <a:solidFill>
                  <a:srgbClr val="A71930"/>
                </a:solidFill>
              </a:rPr>
              <a:t>Fussabdrucks</a:t>
            </a:r>
            <a:endParaRPr lang="de-CH" sz="2700" dirty="0">
              <a:solidFill>
                <a:srgbClr val="A7193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181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feld 8">
            <a:hlinkClick r:id="rId3" action="ppaction://hlinkpres?slideindex=1&amp;slidetitle="/>
            <a:extLst>
              <a:ext uri="{FF2B5EF4-FFF2-40B4-BE49-F238E27FC236}">
                <a16:creationId xmlns:a16="http://schemas.microsoft.com/office/drawing/2014/main" id="{3FDE0802-B47C-41E9-A4ED-D54AE60DBA5F}"/>
              </a:ext>
            </a:extLst>
          </p:cNvPr>
          <p:cNvSpPr txBox="1"/>
          <p:nvPr/>
        </p:nvSpPr>
        <p:spPr>
          <a:xfrm>
            <a:off x="165193" y="997414"/>
            <a:ext cx="187719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de-CH" sz="2100" dirty="0">
              <a:solidFill>
                <a:srgbClr val="6666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628650" y="857250"/>
            <a:ext cx="8232750" cy="937647"/>
          </a:xfrm>
        </p:spPr>
        <p:txBody>
          <a:bodyPr/>
          <a:lstStyle/>
          <a:p>
            <a:r>
              <a:rPr lang="de-CH" dirty="0">
                <a:solidFill>
                  <a:srgbClr val="A71930"/>
                </a:solidFill>
              </a:rPr>
              <a:t>Warum sich der Ausbau der Elektromobilität mit der aktuellen Energiemangellage nicht beisst</a:t>
            </a:r>
          </a:p>
        </p:txBody>
      </p:sp>
      <p:sp>
        <p:nvSpPr>
          <p:cNvPr id="7" name="Inhaltsplatzhalter 6"/>
          <p:cNvSpPr>
            <a:spLocks noGrp="1"/>
          </p:cNvSpPr>
          <p:nvPr>
            <p:ph idx="1"/>
          </p:nvPr>
        </p:nvSpPr>
        <p:spPr>
          <a:xfrm>
            <a:off x="628650" y="1988840"/>
            <a:ext cx="8232750" cy="2003516"/>
          </a:xfrm>
        </p:spPr>
        <p:txBody>
          <a:bodyPr>
            <a:normAutofit fontScale="92500" lnSpcReduction="20000"/>
          </a:bodyPr>
          <a:lstStyle/>
          <a:p>
            <a:r>
              <a:rPr lang="de-DE" dirty="0"/>
              <a:t>Nicht nur Strommangellage, sondern </a:t>
            </a:r>
            <a:r>
              <a:rPr lang="de-DE" b="1" dirty="0"/>
              <a:t>Energiemangellage</a:t>
            </a:r>
            <a:r>
              <a:rPr lang="de-DE" dirty="0"/>
              <a:t>: Elektroautos sind 3x effizienter als Verbrennungsmotoren; das </a:t>
            </a:r>
            <a:r>
              <a:rPr lang="de-DE" dirty="0" err="1"/>
              <a:t>heisst</a:t>
            </a:r>
            <a:r>
              <a:rPr lang="de-DE" dirty="0"/>
              <a:t>, ein Elektroauto verbraucht effektiv 3x weniger Energie! </a:t>
            </a:r>
          </a:p>
          <a:p>
            <a:r>
              <a:rPr lang="de-DE" b="1" dirty="0"/>
              <a:t>Kosteneffizienz</a:t>
            </a:r>
          </a:p>
          <a:p>
            <a:pPr lvl="1"/>
            <a:r>
              <a:rPr lang="de-DE" dirty="0"/>
              <a:t>nicht nur Strompreise steigen, sondern auch Benzinpreise</a:t>
            </a:r>
          </a:p>
          <a:p>
            <a:pPr lvl="1"/>
            <a:r>
              <a:rPr lang="de-DE" dirty="0"/>
              <a:t>Da für die gleiche Strecke 3x weniger Energie nötig, „tankt</a:t>
            </a:r>
            <a:r>
              <a:rPr lang="de-DE"/>
              <a:t>“</a:t>
            </a:r>
            <a:r>
              <a:rPr lang="de-DE" dirty="0"/>
              <a:t> (bzw. lädt) man mit dem Elektroauto günstiger als mit einem Verbrennungsmotor</a:t>
            </a:r>
          </a:p>
          <a:p>
            <a:pPr marL="0" indent="0">
              <a:buNone/>
            </a:pPr>
            <a:endParaRPr lang="de-DE" dirty="0"/>
          </a:p>
          <a:p>
            <a:endParaRPr lang="de-CH" dirty="0"/>
          </a:p>
          <a:p>
            <a:endParaRPr lang="de-CH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3DA56-54AD-40D6-86D6-AF412B0C5FF7}" type="slidenum">
              <a:rPr lang="de-CH" smtClean="0"/>
              <a:t>9</a:t>
            </a:fld>
            <a:endParaRPr lang="de-CH" dirty="0"/>
          </a:p>
        </p:txBody>
      </p:sp>
      <p:pic>
        <p:nvPicPr>
          <p:cNvPr id="1026" name="Grafik 2">
            <a:extLst>
              <a:ext uri="{FF2B5EF4-FFF2-40B4-BE49-F238E27FC236}">
                <a16:creationId xmlns:a16="http://schemas.microsoft.com/office/drawing/2014/main" id="{A88849E6-92B9-7DD7-F506-9DB5EB6773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861048"/>
            <a:ext cx="5257086" cy="2088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12883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DEEC727-A82A-F1F7-396C-25E9F4FD00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576" y="1052736"/>
            <a:ext cx="7992888" cy="638944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de-DE" sz="3700" dirty="0"/>
              <a:t>Weiterführende Informationen</a:t>
            </a:r>
            <a:endParaRPr lang="de-CH" sz="3700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3B4744BB-D5F2-E996-1D5D-BF43D4CA193A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755650" y="2060575"/>
            <a:ext cx="3816350" cy="4248745"/>
          </a:xfrm>
        </p:spPr>
        <p:txBody>
          <a:bodyPr>
            <a:normAutofit/>
          </a:bodyPr>
          <a:lstStyle/>
          <a:p>
            <a:pPr marL="0" indent="0" rtl="0" fontAlgn="base">
              <a:buNone/>
            </a:pPr>
            <a:r>
              <a:rPr lang="de-CH" sz="2200" b="0" i="0" u="none" strike="noStrike" dirty="0">
                <a:effectLst/>
              </a:rPr>
              <a:t>Faktenblatt Energieberatung für Elektroauto-Besitzer</a:t>
            </a:r>
            <a:r>
              <a:rPr lang="en-US" sz="2200" b="0" i="0" dirty="0">
                <a:effectLst/>
              </a:rPr>
              <a:t>​</a:t>
            </a:r>
          </a:p>
          <a:p>
            <a:pPr marL="0" indent="0" algn="l" rtl="0" fontAlgn="base">
              <a:buNone/>
            </a:pPr>
            <a:r>
              <a:rPr lang="de-CH" sz="2200" b="0" i="0" u="none" strike="noStrike" dirty="0">
                <a:effectLst/>
              </a:rPr>
              <a:t>Grundinfos zu</a:t>
            </a:r>
            <a:r>
              <a:rPr lang="en-US" sz="2200" b="0" i="0" dirty="0">
                <a:effectLst/>
              </a:rPr>
              <a:t>​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de-CH" sz="2200" b="0" i="0" u="none" strike="noStrike" dirty="0">
                <a:effectLst/>
              </a:rPr>
              <a:t>Wieso ein Elektroauto?</a:t>
            </a:r>
            <a:r>
              <a:rPr lang="en-US" sz="2200" b="0" i="0" dirty="0">
                <a:effectLst/>
              </a:rPr>
              <a:t>​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de-CH" sz="2200" b="0" i="0" u="none" strike="noStrike" dirty="0" err="1">
                <a:effectLst/>
              </a:rPr>
              <a:t>Ladenetz</a:t>
            </a:r>
            <a:r>
              <a:rPr lang="de-CH" sz="2200" b="0" i="0" dirty="0">
                <a:effectLst/>
              </a:rPr>
              <a:t>​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de-CH" sz="2200" b="0" i="0" u="none" strike="noStrike" dirty="0">
                <a:effectLst/>
              </a:rPr>
              <a:t>Ladekosten</a:t>
            </a:r>
            <a:r>
              <a:rPr lang="en-US" sz="2200" b="0" i="0" dirty="0">
                <a:effectLst/>
              </a:rPr>
              <a:t>​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de-CH" sz="2200" b="0" i="0" u="none" strike="noStrike" dirty="0">
                <a:effectLst/>
              </a:rPr>
              <a:t>Stromqualität</a:t>
            </a:r>
            <a:r>
              <a:rPr lang="en-US" sz="2200" b="0" i="0" dirty="0">
                <a:effectLst/>
              </a:rPr>
              <a:t>​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de-CH" sz="2200" b="0" i="0" u="none" strike="noStrike" dirty="0">
                <a:effectLst/>
              </a:rPr>
              <a:t>Planungsgrundsätze</a:t>
            </a:r>
            <a:endParaRPr lang="en-US" sz="2200" b="0" i="0" dirty="0">
              <a:effectLst/>
            </a:endParaRPr>
          </a:p>
          <a:p>
            <a:pPr marL="0" indent="0" rtl="0" fontAlgn="base">
              <a:buNone/>
            </a:pPr>
            <a:r>
              <a:rPr lang="de-CH" b="0" i="0" u="none" strike="noStrike" dirty="0">
                <a:effectLst/>
              </a:rPr>
              <a:t> ​</a:t>
            </a:r>
          </a:p>
        </p:txBody>
      </p:sp>
      <p:pic>
        <p:nvPicPr>
          <p:cNvPr id="2052" name="Picture 4">
            <a:extLst>
              <a:ext uri="{FF2B5EF4-FFF2-40B4-BE49-F238E27FC236}">
                <a16:creationId xmlns:a16="http://schemas.microsoft.com/office/drawing/2014/main" id="{FDB1B4C5-6CD1-1A04-9CA8-A9B2FE1377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70961" y="2060848"/>
            <a:ext cx="3738655" cy="4248472"/>
          </a:xfrm>
          <a:prstGeom prst="rect">
            <a:avLst/>
          </a:prstGeom>
          <a:solidFill>
            <a:srgbClr val="FFFFFF"/>
          </a:solidFill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457A5CA2-A8F3-5CB9-895F-0B72BEFEC9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696000" y="6448251"/>
            <a:ext cx="21336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AF1566EB-9BA9-480A-A319-702388F6597C}" type="slidenum">
              <a:rPr lang="de-CH" smtClean="0"/>
              <a:pPr>
                <a:spcAft>
                  <a:spcPts val="600"/>
                </a:spcAft>
              </a:pPr>
              <a:t>10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40993935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DEEC727-A82A-F1F7-396C-25E9F4FD00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de-DE" sz="3700" dirty="0"/>
              <a:t>Weiterführende Informationen</a:t>
            </a:r>
            <a:endParaRPr lang="de-CH" sz="3700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3B4744BB-D5F2-E996-1D5D-BF43D4CA193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pPr marL="0" indent="0" rtl="0" fontAlgn="base">
              <a:lnSpc>
                <a:spcPct val="90000"/>
              </a:lnSpc>
              <a:buNone/>
            </a:pPr>
            <a:r>
              <a:rPr lang="de-CH" sz="2200" b="0" i="0" u="none" strike="noStrike" dirty="0">
                <a:effectLst/>
              </a:rPr>
              <a:t>Kostenrechner em.offerten-rechner.ch/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457A5CA2-A8F3-5CB9-895F-0B72BEFEC9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AF1566EB-9BA9-480A-A319-702388F6597C}" type="slidenum">
              <a:rPr lang="de-CH" smtClean="0"/>
              <a:pPr>
                <a:spcAft>
                  <a:spcPts val="600"/>
                </a:spcAft>
              </a:pPr>
              <a:t>11</a:t>
            </a:fld>
            <a:endParaRPr lang="de-CH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7FCB35D2-FD6D-7862-85FC-C7E73F55E7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619" y="2564904"/>
            <a:ext cx="6228184" cy="3465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27104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DEEC727-A82A-F1F7-396C-25E9F4FD00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576" y="1052736"/>
            <a:ext cx="7992888" cy="638944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de-DE" sz="3700"/>
              <a:t>Weiterführende Informationen</a:t>
            </a:r>
            <a:endParaRPr lang="de-CH" sz="370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3B4744BB-D5F2-E996-1D5D-BF43D4CA193A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755650" y="2060575"/>
            <a:ext cx="3816350" cy="4248745"/>
          </a:xfrm>
        </p:spPr>
        <p:txBody>
          <a:bodyPr>
            <a:normAutofit/>
          </a:bodyPr>
          <a:lstStyle/>
          <a:p>
            <a:pPr marL="0" indent="0" rtl="0" fontAlgn="base">
              <a:lnSpc>
                <a:spcPct val="90000"/>
              </a:lnSpc>
              <a:buNone/>
            </a:pPr>
            <a:r>
              <a:rPr lang="de-CH" sz="2200" b="0" i="0" u="none" strike="noStrike" dirty="0">
                <a:effectLst/>
              </a:rPr>
              <a:t>Checkliste für  Bauherrschaften</a:t>
            </a:r>
            <a:r>
              <a:rPr lang="en-US" sz="2200" b="0" i="0" dirty="0">
                <a:effectLst/>
              </a:rPr>
              <a:t>​​:</a:t>
            </a:r>
          </a:p>
          <a:p>
            <a:pPr rtl="0" fontAlgn="base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de-CH" sz="2200" b="0" i="0" u="none" strike="noStrike" dirty="0">
                <a:effectLst/>
              </a:rPr>
              <a:t>Bedarfsentwicklung</a:t>
            </a:r>
            <a:r>
              <a:rPr lang="en-US" sz="2200" b="0" i="0" dirty="0">
                <a:effectLst/>
              </a:rPr>
              <a:t>​</a:t>
            </a:r>
          </a:p>
          <a:p>
            <a:pPr rtl="0" fontAlgn="base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de-CH" sz="2200" b="0" i="0" u="none" strike="noStrike" dirty="0">
                <a:effectLst/>
              </a:rPr>
              <a:t>Anschlussleistung</a:t>
            </a:r>
            <a:r>
              <a:rPr lang="en-US" sz="2200" b="0" i="0" dirty="0">
                <a:effectLst/>
              </a:rPr>
              <a:t>​</a:t>
            </a:r>
          </a:p>
          <a:p>
            <a:pPr rtl="0" fontAlgn="base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de-CH" sz="2200" b="0" i="0" u="none" strike="noStrike" dirty="0">
                <a:effectLst/>
              </a:rPr>
              <a:t>Kosten &amp; Zuständigkeiten</a:t>
            </a:r>
            <a:r>
              <a:rPr lang="en-US" sz="2200" b="0" i="0" dirty="0">
                <a:effectLst/>
              </a:rPr>
              <a:t>​</a:t>
            </a:r>
          </a:p>
          <a:p>
            <a:pPr rtl="0" fontAlgn="base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de-CH" sz="2200" b="0" i="0" u="none" strike="noStrike" dirty="0">
                <a:effectLst/>
              </a:rPr>
              <a:t>bauliche Voraussetzungen</a:t>
            </a:r>
            <a:r>
              <a:rPr lang="en-US" sz="2200" b="0" i="0" dirty="0">
                <a:effectLst/>
              </a:rPr>
              <a:t>​</a:t>
            </a:r>
          </a:p>
          <a:p>
            <a:pPr rtl="0" fontAlgn="base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de-CH" sz="2200" b="0" i="0" u="none" strike="noStrike" dirty="0">
                <a:effectLst/>
              </a:rPr>
              <a:t>Praxisbeispiel</a:t>
            </a:r>
            <a:r>
              <a:rPr lang="en-US" sz="2200" b="0" i="0" dirty="0">
                <a:effectLst/>
              </a:rPr>
              <a:t>​</a:t>
            </a:r>
          </a:p>
          <a:p>
            <a:pPr rtl="0" fontAlgn="base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de-CH" sz="2200" b="0" i="0" u="none" strike="noStrike" dirty="0">
                <a:effectLst/>
              </a:rPr>
              <a:t>Weitere Tipps</a:t>
            </a:r>
            <a:r>
              <a:rPr lang="en-US" sz="2200" b="0" i="0" dirty="0">
                <a:effectLst/>
              </a:rPr>
              <a:t>​</a:t>
            </a:r>
          </a:p>
          <a:p>
            <a:pPr>
              <a:lnSpc>
                <a:spcPct val="90000"/>
              </a:lnSpc>
            </a:pPr>
            <a:endParaRPr lang="de-CH" sz="2200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080A4F48-4355-47BB-8AA0-37D491CBE1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32114" y="2343695"/>
            <a:ext cx="3816350" cy="3682777"/>
          </a:xfrm>
          <a:prstGeom prst="rect">
            <a:avLst/>
          </a:prstGeom>
          <a:solidFill>
            <a:srgbClr val="FFFFFF"/>
          </a:solidFill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457A5CA2-A8F3-5CB9-895F-0B72BEFEC9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696000" y="6448251"/>
            <a:ext cx="21336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AF1566EB-9BA9-480A-A319-702388F6597C}" type="slidenum">
              <a:rPr lang="de-CH" smtClean="0"/>
              <a:pPr>
                <a:spcAft>
                  <a:spcPts val="600"/>
                </a:spcAft>
              </a:pPr>
              <a:t>12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226693377"/>
      </p:ext>
    </p:extLst>
  </p:cSld>
  <p:clrMapOvr>
    <a:masterClrMapping/>
  </p:clrMapOvr>
</p:sld>
</file>

<file path=ppt/theme/theme1.xml><?xml version="1.0" encoding="utf-8"?>
<a:theme xmlns:a="http://schemas.openxmlformats.org/drawingml/2006/main" name="Präsentation_RWO_2012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 Klassisch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WO-Präsentation" id="{2D7B2982-F5E4-4086-BA2A-CDF15C235EEF}" vid="{D80B430E-1EEB-4B23-A2D2-8A3CA3AD98FC}"/>
    </a:ext>
  </a:extLst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 Klassisch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 Klassisch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4EDC640D9413B04EA348D604BD818D8E" ma:contentTypeVersion="17" ma:contentTypeDescription="Ein neues Dokument erstellen." ma:contentTypeScope="" ma:versionID="f434a1a3769d70fb7fce24ef34420275">
  <xsd:schema xmlns:xsd="http://www.w3.org/2001/XMLSchema" xmlns:xs="http://www.w3.org/2001/XMLSchema" xmlns:p="http://schemas.microsoft.com/office/2006/metadata/properties" xmlns:ns2="7023a048-ff63-489b-b258-b342f775c466" xmlns:ns3="a92b8164-cd98-4fbb-9a9e-6a2240fc3a88" targetNamespace="http://schemas.microsoft.com/office/2006/metadata/properties" ma:root="true" ma:fieldsID="0a7d89daa445d60824d2f3f68bf77928" ns2:_="" ns3:_="">
    <xsd:import namespace="7023a048-ff63-489b-b258-b342f775c466"/>
    <xsd:import namespace="a92b8164-cd98-4fbb-9a9e-6a2240fc3a8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023a048-ff63-489b-b258-b342f775c46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Bildmarkierungen" ma:readOnly="false" ma:fieldId="{5cf76f15-5ced-4ddc-b409-7134ff3c332f}" ma:taxonomyMulti="true" ma:sspId="ccf7cda5-45d7-42d8-8fb9-caf8b21e045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92b8164-cd98-4fbb-9a9e-6a2240fc3a88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Freigegeben für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Freigegeben für -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f3ad203-f66d-448c-aaf1-f392a28bc6fe}" ma:internalName="TaxCatchAll" ma:showField="CatchAllData" ma:web="a92b8164-cd98-4fbb-9a9e-6a2240fc3a8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a92b8164-cd98-4fbb-9a9e-6a2240fc3a88" xsi:nil="true"/>
    <lcf76f155ced4ddcb4097134ff3c332f xmlns="7023a048-ff63-489b-b258-b342f775c466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AAAFDADE-0DF1-4318-A06F-EB4193C6676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1A838AB-E83D-416D-A848-7144FD6CA0E4}">
  <ds:schemaRefs>
    <ds:schemaRef ds:uri="7023a048-ff63-489b-b258-b342f775c466"/>
    <ds:schemaRef ds:uri="a92b8164-cd98-4fbb-9a9e-6a2240fc3a88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788BF352-01CB-40C7-83EC-F786F1D8FDFF}">
  <ds:schemaRefs>
    <ds:schemaRef ds:uri="7023a048-ff63-489b-b258-b342f775c466"/>
    <ds:schemaRef ds:uri="a92b8164-cd98-4fbb-9a9e-6a2240fc3a88"/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EB-Präsentation</Template>
  <TotalTime>0</TotalTime>
  <Words>746</Words>
  <Application>Microsoft Office PowerPoint</Application>
  <PresentationFormat>Bildschirmpräsentation (4:3)</PresentationFormat>
  <Paragraphs>82</Paragraphs>
  <Slides>12</Slides>
  <Notes>8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12</vt:i4>
      </vt:variant>
    </vt:vector>
  </HeadingPairs>
  <TitlesOfParts>
    <vt:vector size="16" baseType="lpstr">
      <vt:lpstr>Arial</vt:lpstr>
      <vt:lpstr>Courier New</vt:lpstr>
      <vt:lpstr>Symbol</vt:lpstr>
      <vt:lpstr>Präsentation_RWO_2012</vt:lpstr>
      <vt:lpstr>Elektromobilität in der Schweiz</vt:lpstr>
      <vt:lpstr>Bestand Elektrofahrzeuge</vt:lpstr>
      <vt:lpstr>Zulassungen von neuen Fahrzeugen</vt:lpstr>
      <vt:lpstr>Zulassungen von neuen Fahrzeugen</vt:lpstr>
      <vt:lpstr>Ladestationen</vt:lpstr>
      <vt:lpstr>Vorteile von Elektromobilität</vt:lpstr>
      <vt:lpstr>Mythos: Elektroautos sind schädlich wegen der Batterien</vt:lpstr>
      <vt:lpstr>Vergleich des ökologischen Fussabdrucks</vt:lpstr>
      <vt:lpstr>Warum sich der Ausbau der Elektromobilität mit der aktuellen Energiemangellage nicht beisst</vt:lpstr>
      <vt:lpstr>Weiterführende Informationen</vt:lpstr>
      <vt:lpstr>Weiterführende Informationen</vt:lpstr>
      <vt:lpstr>Weiterführende Informationen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Niklaus Brunner | Swiss Climate AG</dc:creator>
  <cp:lastModifiedBy>Niklaus Brunner | Swiss Climate AG</cp:lastModifiedBy>
  <cp:revision>2</cp:revision>
  <dcterms:created xsi:type="dcterms:W3CDTF">2022-10-06T15:38:21Z</dcterms:created>
  <dcterms:modified xsi:type="dcterms:W3CDTF">2022-10-11T15:25:01Z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0x0101004EDC640D9413B04EA348D604BD818D8E</vt:lpwstr>
  </property>
  <property fmtid="{D5CDD505-2E9C-101B-9397-08002B2CF9AE}" pid="3" name="MediaServiceImageTags">
    <vt:lpwstr/>
  </property>
</Properties>
</file>